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63"/>
  </p:notesMasterIdLst>
  <p:sldIdLst>
    <p:sldId id="306" r:id="rId4"/>
    <p:sldId id="307" r:id="rId5"/>
    <p:sldId id="308" r:id="rId6"/>
    <p:sldId id="309" r:id="rId7"/>
    <p:sldId id="310" r:id="rId8"/>
    <p:sldId id="321" r:id="rId9"/>
    <p:sldId id="322" r:id="rId10"/>
    <p:sldId id="268" r:id="rId11"/>
    <p:sldId id="273" r:id="rId12"/>
    <p:sldId id="275" r:id="rId13"/>
    <p:sldId id="276" r:id="rId14"/>
    <p:sldId id="277" r:id="rId15"/>
    <p:sldId id="278" r:id="rId16"/>
    <p:sldId id="279" r:id="rId17"/>
    <p:sldId id="280" r:id="rId18"/>
    <p:sldId id="264" r:id="rId19"/>
    <p:sldId id="265" r:id="rId20"/>
    <p:sldId id="266" r:id="rId21"/>
    <p:sldId id="267" r:id="rId22"/>
    <p:sldId id="281" r:id="rId23"/>
    <p:sldId id="274" r:id="rId24"/>
    <p:sldId id="257" r:id="rId25"/>
    <p:sldId id="258" r:id="rId26"/>
    <p:sldId id="259" r:id="rId27"/>
    <p:sldId id="260" r:id="rId28"/>
    <p:sldId id="261" r:id="rId29"/>
    <p:sldId id="262" r:id="rId30"/>
    <p:sldId id="263" r:id="rId31"/>
    <p:sldId id="282" r:id="rId32"/>
    <p:sldId id="284" r:id="rId33"/>
    <p:sldId id="283" r:id="rId34"/>
    <p:sldId id="378" r:id="rId35"/>
    <p:sldId id="379" r:id="rId36"/>
    <p:sldId id="311" r:id="rId37"/>
    <p:sldId id="316" r:id="rId38"/>
    <p:sldId id="317" r:id="rId39"/>
    <p:sldId id="312" r:id="rId40"/>
    <p:sldId id="293" r:id="rId41"/>
    <p:sldId id="319" r:id="rId42"/>
    <p:sldId id="318" r:id="rId43"/>
    <p:sldId id="320" r:id="rId44"/>
    <p:sldId id="314" r:id="rId45"/>
    <p:sldId id="315" r:id="rId46"/>
    <p:sldId id="313" r:id="rId47"/>
    <p:sldId id="294" r:id="rId48"/>
    <p:sldId id="372" r:id="rId49"/>
    <p:sldId id="373" r:id="rId50"/>
    <p:sldId id="374" r:id="rId51"/>
    <p:sldId id="375" r:id="rId52"/>
    <p:sldId id="376" r:id="rId53"/>
    <p:sldId id="377" r:id="rId54"/>
    <p:sldId id="295" r:id="rId55"/>
    <p:sldId id="304" r:id="rId56"/>
    <p:sldId id="301" r:id="rId57"/>
    <p:sldId id="302" r:id="rId58"/>
    <p:sldId id="303" r:id="rId59"/>
    <p:sldId id="305" r:id="rId60"/>
    <p:sldId id="292" r:id="rId61"/>
    <p:sldId id="285" r:id="rId62"/>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 Goossens" initials="LG" lastIdx="2" clrIdx="0">
    <p:extLst>
      <p:ext uri="{19B8F6BF-5375-455C-9EA6-DF929625EA0E}">
        <p15:presenceInfo xmlns:p15="http://schemas.microsoft.com/office/powerpoint/2012/main" userId="f56038b583fdd520" providerId="Windows Live"/>
      </p:ext>
    </p:extLst>
  </p:cmAuthor>
  <p:cmAuthor id="2" name="Hendrik Claessens" initials="HC" lastIdx="1" clrIdx="1">
    <p:extLst>
      <p:ext uri="{19B8F6BF-5375-455C-9EA6-DF929625EA0E}">
        <p15:presenceInfo xmlns:p15="http://schemas.microsoft.com/office/powerpoint/2012/main" userId="ba09b975c4dc20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E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4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25T14:38:07.620" idx="2">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0C31C-591B-4AC5-A3F1-3539F32CFDEC}" type="datetimeFigureOut">
              <a:rPr lang="nl-BE" smtClean="0"/>
              <a:t>27/05/2021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78851-7F42-4067-81BA-31723044599B}" type="slidenum">
              <a:rPr lang="nl-BE" smtClean="0"/>
              <a:t>‹nr.›</a:t>
            </a:fld>
            <a:endParaRPr lang="nl-BE"/>
          </a:p>
        </p:txBody>
      </p:sp>
    </p:spTree>
    <p:extLst>
      <p:ext uri="{BB962C8B-B14F-4D97-AF65-F5344CB8AC3E}">
        <p14:creationId xmlns:p14="http://schemas.microsoft.com/office/powerpoint/2010/main" val="185217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FB812-9C38-487D-93FF-DAF73F93E7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31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FB812-9C38-487D-93FF-DAF73F93E79C}"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494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4BFCD-2A70-4591-B342-82650BA5659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BB9F3F00-52A8-4CB3-ADFF-D25F1D77E7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B27FED2-C75C-4D62-9566-AF9AC365D1E7}"/>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B13A90E2-4CD9-4638-935A-81ED3230987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FC161E0-DAA8-4CD5-A89F-0B4DA1316BAA}"/>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1532755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4CBEE-7E2C-4474-BB95-2857CF95DADA}"/>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5F2644E-B34E-445A-B5B2-AE92C18F888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42C320A-6A80-4526-9186-112729B72C67}"/>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6335E5E3-0BC0-4325-995B-66BA491F407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6379726-7721-494D-99BA-A60B2F656933}"/>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3588673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AAC6884-8DF6-412E-A642-57D74D9328EB}"/>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D00169A-8BF4-4EE5-9E02-E5067926302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30EAB04-DA34-4F00-A752-1AB6F8F7789D}"/>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029B161E-1ADC-42CE-9A20-9C8FE7B3221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18A6EDF-E667-4DEB-80AA-35CE0F3C11D4}"/>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2668981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54235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97D162C4-EDD9-4389-A98B-B87ECEA2A816}"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8243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E5059C3-6A89-4494-99FF-5A4D6FFD50EB}"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248132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5/27/2021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005560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5/27/2021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4178349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1FAF3416-4057-4DAA-829D-4CA07428D088}" type="datetimeFigureOut">
              <a:rPr lang="en-US" smtClean="0"/>
              <a:t>5/27/2021</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641380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21D9284-D300-4297-87F7-E791DCC15DB1}" type="datetimeFigureOut">
              <a:rPr lang="en-US" smtClean="0"/>
              <a:t>5/27/2021</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232836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7" name="Date Placeholder 4"/>
          <p:cNvSpPr>
            <a:spLocks noGrp="1"/>
          </p:cNvSpPr>
          <p:nvPr>
            <p:ph type="dt" sz="half" idx="10"/>
          </p:nvPr>
        </p:nvSpPr>
        <p:spPr/>
        <p:txBody>
          <a:bodyPr/>
          <a:lstStyle/>
          <a:p>
            <a:fld id="{37D525BB-DA17-4BA0-B3C8-3AC3ABC827E6}" type="datetimeFigureOut">
              <a:rPr lang="en-US" smtClean="0"/>
              <a:t>5/27/2021</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97234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E428E-1E17-446D-9D78-8EABD3CD9CC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26E243E-4FB5-4A0E-881C-FE6DB754BE7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F4C8C27-1A4E-4D8C-AAEE-B33329DA24D1}"/>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0CA41BFA-9468-42A7-BEB0-E166821C7D5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2205812-5F58-4D3A-A2C8-CFC02C3B7C77}"/>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387463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16C4C9A-3960-41CF-A4E9-2A8FB932454B}" type="datetimeFigureOut">
              <a:rPr lang="en-US" smtClean="0"/>
              <a:t>5/27/2021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699073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CBC1C18-307B-4F68-A007-B5B542270E8D}" type="datetimeFigureOut">
              <a:rPr lang="en-US" smtClean="0"/>
              <a:t>5/27/2021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82254051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CBC1C18-307B-4F68-A007-B5B542270E8D}"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31671781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Klikken om de tekststijl van het model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CBC1C18-307B-4F68-A007-B5B542270E8D}"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05139426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CBC1C18-307B-4F68-A007-B5B542270E8D}"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324414637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BC1C18-307B-4F68-A007-B5B542270E8D}" type="datetimeFigureOut">
              <a:rPr lang="en-US" smtClean="0"/>
              <a:t>5/27/2021</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76659340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BC1C18-307B-4F68-A007-B5B542270E8D}" type="datetimeFigureOut">
              <a:rPr lang="en-US" smtClean="0"/>
              <a:t>5/27/2021</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287497377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4320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5/27/2021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860572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0F16D-45A5-4E4A-AA58-5BC0C50CB9C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CEF26FD-8C32-4500-9249-9C258D7C4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AC8D4B0-D1EE-4653-98C3-FA189E17619C}"/>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363E9304-F5D8-4AB9-A998-5948F0D40CB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37BE855-437D-40C1-97F0-F5AD2494350E}"/>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3599364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48009-DB3A-4786-87AE-2896B5C328B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224D9AE-2E5A-4270-99D5-034A7B8161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CFABFB3-C862-4CC4-8F5F-81B0F714725E}"/>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B8EE0DB7-D75C-4541-A8F3-84E8974B39C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0A11A8A-CF58-4675-8638-79C502339D70}"/>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377979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177A6-F197-41AA-A703-085EFF414FB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676ED21-ACC6-4A23-9FAC-53ADFC2A4D1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06B0D80-5548-4DF6-9B91-A4DEC6BE7F86}"/>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47ED797C-D92C-49B6-BE83-D072D89AECF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5F8F4B6-5941-44FE-AED7-210AAC0E5A3A}"/>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1775458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A6EB5-CE28-46CB-B2F1-D2B1EE9D45F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FEC17BD-0BAF-487C-A0F0-0967E38F6E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F9CD792-EB6D-498F-86FE-EAF55E60B19E}"/>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061C3786-35F7-45FA-9D07-C0140978D8D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4C16BB4-D997-4516-B7F0-9478551178DA}"/>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345271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A0D2A-A1D7-47C3-9AEF-ADBA49A2D8A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FD99CB2-4C7E-4355-BD05-9C722BE296F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69556051-6FA9-480D-8AB1-5BC7D0DFEE1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7004B581-DE11-4CBA-9ABC-FFA670C2494E}"/>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97A5DD94-6026-4C25-AF9E-0354C46CCA5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3322A78-9957-47FB-B711-B9E61DC3FA30}"/>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2760703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B9B9E-1C32-457F-8E16-44BE4D58249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6F40D6D-5B4F-4BC8-8A0D-802E25DB7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6B72B1A-4302-4976-97A8-AEFE79780B1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41886076-E63D-48B7-A5FE-FC8956399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36B0D1C-8B42-4CE4-AD5B-4BF57CCF664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2153BBC0-34DB-4F32-8E9D-2242DBA9B97A}"/>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8" name="Tijdelijke aanduiding voor voettekst 7">
            <a:extLst>
              <a:ext uri="{FF2B5EF4-FFF2-40B4-BE49-F238E27FC236}">
                <a16:creationId xmlns:a16="http://schemas.microsoft.com/office/drawing/2014/main" id="{EEB1D947-C36E-418B-A0CF-BAFBE9590ED7}"/>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706F9B0-8BC9-4260-8F44-584F390082CC}"/>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87826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C7866-B5F6-4B62-8DF3-FA332B304C4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B1AC81B-BD4C-4FC7-9785-EB7486437D60}"/>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4" name="Tijdelijke aanduiding voor voettekst 3">
            <a:extLst>
              <a:ext uri="{FF2B5EF4-FFF2-40B4-BE49-F238E27FC236}">
                <a16:creationId xmlns:a16="http://schemas.microsoft.com/office/drawing/2014/main" id="{6925B321-0CBA-4AC6-9D1D-B2E20C82C553}"/>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5692382C-3AE9-43E4-9154-EF13B8D1182B}"/>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845224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F26CF6A-45F8-4EBE-BB0D-F1C755C7D3A6}"/>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3" name="Tijdelijke aanduiding voor voettekst 2">
            <a:extLst>
              <a:ext uri="{FF2B5EF4-FFF2-40B4-BE49-F238E27FC236}">
                <a16:creationId xmlns:a16="http://schemas.microsoft.com/office/drawing/2014/main" id="{3D0F2961-2A90-49DF-BD64-C75781B2C6EA}"/>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1630ED83-62AA-441E-89D2-D92B1D18ED50}"/>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260419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1D901-480E-4B19-8E6E-D73765BB232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055D8F7-1145-4A94-B4FD-892F8967F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4330D7A0-0A6B-4D57-8F38-AFEBE4947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1506EF0-5283-4756-9088-F2AE68B718C7}"/>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183DE6BE-0ED9-4FDB-995E-69EF3ABB24A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D08E104-ECA1-426B-A5CA-7EDC1088D22C}"/>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26975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C6D5A-2437-4452-90E3-4439CFB6B2A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65BBCFC-972A-4E0E-B33F-2EDD31639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72C8A14E-4A42-4810-BCE7-08C41C7F1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D248CF6-3725-4543-80C4-D3CA85200958}"/>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7E8AF21E-3184-4A2D-89D4-6AF7AEC88DF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C0178D8-39DD-4EC6-9675-D86DBBF3CC21}"/>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30866547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CA005-4AE6-49D4-89AA-131CB25F5D44}"/>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7A4E7C7-061D-46B6-9A28-0292FD1649C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1635B65-48A7-4075-8793-40D8E4DA797B}"/>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3CD50818-4F1B-4F68-A9A8-03133AEF4FB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7818A67-1EE7-41CA-A13F-6323C7E6AD14}"/>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19037790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E56AB9F-C55A-4996-B5C1-EF3321A055D6}"/>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E6C58042-A5A9-4388-80D4-450423F1C85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D41D5CB-47F1-4C7B-A1D1-35F81497AAB7}"/>
              </a:ext>
            </a:extLst>
          </p:cNvPr>
          <p:cNvSpPr>
            <a:spLocks noGrp="1"/>
          </p:cNvSpPr>
          <p:nvPr>
            <p:ph type="dt" sz="half" idx="10"/>
          </p:nvPr>
        </p:nvSpPr>
        <p:spPr/>
        <p:txBody>
          <a:bodyPr/>
          <a:lstStyle/>
          <a:p>
            <a:fld id="{823B7A16-0233-4419-8CB9-75EDE13E00B4}"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DAACBA95-F718-430C-90A9-86ED843CD0E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5C8DDD2-A3A2-42CA-AF2B-E89B39EBD214}"/>
              </a:ext>
            </a:extLst>
          </p:cNvPr>
          <p:cNvSpPr>
            <a:spLocks noGrp="1"/>
          </p:cNvSpPr>
          <p:nvPr>
            <p:ph type="sldNum" sz="quarter" idx="12"/>
          </p:nvPr>
        </p:nvSpPr>
        <p:spPr/>
        <p:txBody>
          <a:bodyPr/>
          <a:lstStyle/>
          <a:p>
            <a:fld id="{9298AB30-65E8-4B64-AB67-7864AE84BD84}" type="slidenum">
              <a:rPr lang="nl-BE" smtClean="0"/>
              <a:t>‹nr.›</a:t>
            </a:fld>
            <a:endParaRPr lang="nl-BE"/>
          </a:p>
        </p:txBody>
      </p:sp>
    </p:spTree>
    <p:extLst>
      <p:ext uri="{BB962C8B-B14F-4D97-AF65-F5344CB8AC3E}">
        <p14:creationId xmlns:p14="http://schemas.microsoft.com/office/powerpoint/2010/main" val="320986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4F9F02-F7B7-4A2F-965D-78BA325E953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E853DE4-9C62-45FC-9BF5-C24FA1EFDC2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8C5629A7-A08F-4C9B-89C0-F91381140E0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55749D64-1250-4A5B-803F-2A2554C6F2D3}"/>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11D221D4-DE76-44C7-9AE1-33C29595A63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E6BD310-6BF1-44FF-8F7D-97C351491880}"/>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280213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B94D0B-6DCC-4F5B-A2ED-1003E1E869C5}"/>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5BAEEAA-CC2D-4D23-949A-D354F061EC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279A09D-7DB6-4373-A293-A1D106955A6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244A2C5A-FAC1-481A-9FDA-24C99002A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48B0E5B-45C8-46BC-B58F-049EB8D334BA}"/>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1D0AF182-ED5B-4F13-AF14-3436F44966D6}"/>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8" name="Tijdelijke aanduiding voor voettekst 7">
            <a:extLst>
              <a:ext uri="{FF2B5EF4-FFF2-40B4-BE49-F238E27FC236}">
                <a16:creationId xmlns:a16="http://schemas.microsoft.com/office/drawing/2014/main" id="{D2B751FE-D28E-45E4-A8B9-DC67C82CFEC7}"/>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85D252A-E672-4B25-8E19-0858F23BACC6}"/>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3768418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9C2BA1-EA5A-4996-9720-3DDE3FE3ED13}"/>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961CEBB-9E34-4AB2-ACE7-7387F8B39E21}"/>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4" name="Tijdelijke aanduiding voor voettekst 3">
            <a:extLst>
              <a:ext uri="{FF2B5EF4-FFF2-40B4-BE49-F238E27FC236}">
                <a16:creationId xmlns:a16="http://schemas.microsoft.com/office/drawing/2014/main" id="{DA40458F-1D53-4D60-87EF-725DF78DD08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44DEC9D-4508-4CFB-9A5B-A19B82C83A83}"/>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115548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ACF203D-ADDB-4DE0-86C3-4267DE0B6916}"/>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3" name="Tijdelijke aanduiding voor voettekst 2">
            <a:extLst>
              <a:ext uri="{FF2B5EF4-FFF2-40B4-BE49-F238E27FC236}">
                <a16:creationId xmlns:a16="http://schemas.microsoft.com/office/drawing/2014/main" id="{C5FA0D33-26AE-4388-9627-7DB0429234E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38C6DBB-B45F-403F-BF86-75DFC0DDE471}"/>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428717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B47CC-6EA8-4410-B7CA-6946C7303FB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2C422D0-ABFE-4D54-AB7E-718557AD4D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87CAC883-808E-46DB-BFB6-DDDC887291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F695933-59EC-4F7E-B34B-F3A12A93145C}"/>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7440E5D7-27A5-496D-AD46-BC7E3210AE6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92208A1-A456-4A17-BDF5-CF6F4A55B023}"/>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4118328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C347DA-751C-43EE-A00C-6BB4A2C0000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5BF7DBF5-88D9-4E26-A6D3-4DD882C47B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3C479F75-74A2-4BDF-B9C2-C4E8F2078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6E87254-ABC3-4F24-9CD9-F9372D051384}"/>
              </a:ext>
            </a:extLst>
          </p:cNvPr>
          <p:cNvSpPr>
            <a:spLocks noGrp="1"/>
          </p:cNvSpPr>
          <p:nvPr>
            <p:ph type="dt" sz="half" idx="10"/>
          </p:nvPr>
        </p:nvSpPr>
        <p:spPr/>
        <p:txBody>
          <a:bodyPr/>
          <a:lstStyle/>
          <a:p>
            <a:fld id="{8C8D4CD6-2335-4381-9938-A1C7C317AA7B}" type="datetimeFigureOut">
              <a:rPr lang="nl-BE" smtClean="0"/>
              <a:t>27/05/2021</a:t>
            </a:fld>
            <a:endParaRPr lang="nl-BE"/>
          </a:p>
        </p:txBody>
      </p:sp>
      <p:sp>
        <p:nvSpPr>
          <p:cNvPr id="6" name="Tijdelijke aanduiding voor voettekst 5">
            <a:extLst>
              <a:ext uri="{FF2B5EF4-FFF2-40B4-BE49-F238E27FC236}">
                <a16:creationId xmlns:a16="http://schemas.microsoft.com/office/drawing/2014/main" id="{82BA5FD7-F6B3-447C-A5AB-517287ABCF2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8D6F99D-768B-4A42-A597-60706B37FD0E}"/>
              </a:ext>
            </a:extLst>
          </p:cNvPr>
          <p:cNvSpPr>
            <a:spLocks noGrp="1"/>
          </p:cNvSpPr>
          <p:nvPr>
            <p:ph type="sldNum" sz="quarter" idx="12"/>
          </p:nvPr>
        </p:nvSpPr>
        <p:spPr/>
        <p:txBody>
          <a:bodyPr/>
          <a:lstStyle/>
          <a:p>
            <a:fld id="{A714909A-BA3D-426A-B86D-22992DCCE904}" type="slidenum">
              <a:rPr lang="nl-BE" smtClean="0"/>
              <a:t>‹nr.›</a:t>
            </a:fld>
            <a:endParaRPr lang="nl-BE"/>
          </a:p>
        </p:txBody>
      </p:sp>
    </p:spTree>
    <p:extLst>
      <p:ext uri="{BB962C8B-B14F-4D97-AF65-F5344CB8AC3E}">
        <p14:creationId xmlns:p14="http://schemas.microsoft.com/office/powerpoint/2010/main" val="2908837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2495E56-AB50-411B-AD28-DECABFF123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41BFFA5-89B6-4049-897A-8F71F89A27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6CA6578-C0C7-40D2-BECB-95FAC1FEC0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D4CD6-2335-4381-9938-A1C7C317AA7B}"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D001C881-7F63-4E61-A197-0ECB26C358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2639650-2D4E-4CA1-8059-62293D3798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14909A-BA3D-426A-B86D-22992DCCE904}" type="slidenum">
              <a:rPr lang="nl-BE" smtClean="0"/>
              <a:t>‹nr.›</a:t>
            </a:fld>
            <a:endParaRPr lang="nl-BE"/>
          </a:p>
        </p:txBody>
      </p:sp>
    </p:spTree>
    <p:extLst>
      <p:ext uri="{BB962C8B-B14F-4D97-AF65-F5344CB8AC3E}">
        <p14:creationId xmlns:p14="http://schemas.microsoft.com/office/powerpoint/2010/main" val="3875490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CBC1C18-307B-4F68-A007-B5B542270E8D}" type="datetimeFigureOut">
              <a:rPr lang="en-US" smtClean="0"/>
              <a:t>5/27/2021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‹nr.›</a:t>
            </a:fld>
            <a:endParaRPr lang="en-US" dirty="0"/>
          </a:p>
        </p:txBody>
      </p:sp>
    </p:spTree>
    <p:extLst>
      <p:ext uri="{BB962C8B-B14F-4D97-AF65-F5344CB8AC3E}">
        <p14:creationId xmlns:p14="http://schemas.microsoft.com/office/powerpoint/2010/main" val="11277534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1DAFB62-B24C-40CD-B8D8-120A35422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90A8404-3A4C-4D03-8AF2-B3C273041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D3FFECF-1DE7-43C3-949F-1AD0629209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B7A16-0233-4419-8CB9-75EDE13E00B4}" type="datetimeFigureOut">
              <a:rPr lang="nl-BE" smtClean="0"/>
              <a:t>27/05/2021</a:t>
            </a:fld>
            <a:endParaRPr lang="nl-BE"/>
          </a:p>
        </p:txBody>
      </p:sp>
      <p:sp>
        <p:nvSpPr>
          <p:cNvPr id="5" name="Tijdelijke aanduiding voor voettekst 4">
            <a:extLst>
              <a:ext uri="{FF2B5EF4-FFF2-40B4-BE49-F238E27FC236}">
                <a16:creationId xmlns:a16="http://schemas.microsoft.com/office/drawing/2014/main" id="{00FDD0CC-EAC4-4BE9-ADE4-15FC0EDBB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9D5E59E-F6AE-4955-9A5D-CA2FFD9A7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8AB30-65E8-4B64-AB67-7864AE84BD84}" type="slidenum">
              <a:rPr lang="nl-BE" smtClean="0"/>
              <a:t>‹nr.›</a:t>
            </a:fld>
            <a:endParaRPr lang="nl-BE"/>
          </a:p>
        </p:txBody>
      </p:sp>
    </p:spTree>
    <p:extLst>
      <p:ext uri="{BB962C8B-B14F-4D97-AF65-F5344CB8AC3E}">
        <p14:creationId xmlns:p14="http://schemas.microsoft.com/office/powerpoint/2010/main" val="139985289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tionary.org/wiki/appel" TargetMode="External"/><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jp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5.png"/><Relationship Id="rId9" Type="http://schemas.openxmlformats.org/officeDocument/2006/relationships/image" Target="../media/image5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aptop, zitten, computer, binnen&#10;&#10;Automatisch gegenereerde beschrijving">
            <a:extLst>
              <a:ext uri="{FF2B5EF4-FFF2-40B4-BE49-F238E27FC236}">
                <a16:creationId xmlns:a16="http://schemas.microsoft.com/office/drawing/2014/main" id="{C8DE4F07-615C-4AC7-9049-D171A87B9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101" y="576868"/>
            <a:ext cx="5715798" cy="4972744"/>
          </a:xfrm>
          <a:prstGeom prst="rect">
            <a:avLst/>
          </a:prstGeom>
        </p:spPr>
      </p:pic>
    </p:spTree>
    <p:extLst>
      <p:ext uri="{BB962C8B-B14F-4D97-AF65-F5344CB8AC3E}">
        <p14:creationId xmlns:p14="http://schemas.microsoft.com/office/powerpoint/2010/main" val="783628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E68339-1B90-44F9-BCC4-4600A6E24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12C8446-EC18-4136-80B2-96C1C3EA5B74}"/>
              </a:ext>
            </a:extLst>
          </p:cNvPr>
          <p:cNvSpPr>
            <a:spLocks noGrp="1"/>
          </p:cNvSpPr>
          <p:nvPr>
            <p:ph type="ctrTitle"/>
          </p:nvPr>
        </p:nvSpPr>
        <p:spPr>
          <a:xfrm>
            <a:off x="1524000" y="1749266"/>
            <a:ext cx="8917121" cy="3923841"/>
          </a:xfrm>
        </p:spPr>
        <p:txBody>
          <a:bodyPr>
            <a:normAutofit fontScale="90000"/>
          </a:bodyPr>
          <a:lstStyle/>
          <a:p>
            <a:r>
              <a:rPr lang="nl-NL" b="1" dirty="0">
                <a:latin typeface="Segoe Script" panose="030B0504020000000003" pitchFamily="66" charset="0"/>
              </a:rPr>
              <a:t>JAARVERSLAG</a:t>
            </a:r>
            <a:br>
              <a:rPr lang="nl-NL" b="1" dirty="0">
                <a:solidFill>
                  <a:schemeClr val="accent6">
                    <a:lumMod val="75000"/>
                  </a:schemeClr>
                </a:solidFill>
                <a:latin typeface="Segoe Script" panose="030B0504020000000003" pitchFamily="66" charset="0"/>
              </a:rPr>
            </a:br>
            <a:r>
              <a:rPr lang="nl-NL" b="1" dirty="0">
                <a:latin typeface="Segoe Script" panose="030B0504020000000003" pitchFamily="66" charset="0"/>
              </a:rPr>
              <a:t>2020</a:t>
            </a:r>
            <a:br>
              <a:rPr lang="nl-NL" b="1" dirty="0">
                <a:solidFill>
                  <a:schemeClr val="accent6">
                    <a:lumMod val="75000"/>
                  </a:schemeClr>
                </a:solidFill>
                <a:latin typeface="Segoe Script" panose="030B0504020000000003" pitchFamily="66" charset="0"/>
              </a:rPr>
            </a:br>
            <a:br>
              <a:rPr lang="nl-NL" dirty="0">
                <a:solidFill>
                  <a:schemeClr val="accent6">
                    <a:lumMod val="75000"/>
                  </a:schemeClr>
                </a:solidFill>
                <a:latin typeface="Segoe Script" panose="030B0504020000000003" pitchFamily="66" charset="0"/>
              </a:rPr>
            </a:br>
            <a:br>
              <a:rPr lang="nl-NL" dirty="0">
                <a:solidFill>
                  <a:schemeClr val="accent6">
                    <a:lumMod val="75000"/>
                  </a:schemeClr>
                </a:solidFill>
                <a:latin typeface="Segoe Script" panose="030B0504020000000003" pitchFamily="66" charset="0"/>
              </a:rPr>
            </a:br>
            <a:endParaRPr lang="nl-BE" dirty="0">
              <a:solidFill>
                <a:schemeClr val="accent6">
                  <a:lumMod val="75000"/>
                </a:schemeClr>
              </a:solidFill>
              <a:latin typeface="Segoe Script" panose="030B0504020000000003" pitchFamily="66" charset="0"/>
            </a:endParaRPr>
          </a:p>
        </p:txBody>
      </p:sp>
      <p:sp>
        <p:nvSpPr>
          <p:cNvPr id="3" name="Ondertitel 2">
            <a:extLst>
              <a:ext uri="{FF2B5EF4-FFF2-40B4-BE49-F238E27FC236}">
                <a16:creationId xmlns:a16="http://schemas.microsoft.com/office/drawing/2014/main" id="{DBF0158E-E2AE-4E91-8D8F-18E65D691E39}"/>
              </a:ext>
            </a:extLst>
          </p:cNvPr>
          <p:cNvSpPr>
            <a:spLocks noGrp="1"/>
          </p:cNvSpPr>
          <p:nvPr>
            <p:ph type="subTitle" idx="1"/>
          </p:nvPr>
        </p:nvSpPr>
        <p:spPr>
          <a:xfrm>
            <a:off x="1525712" y="4427899"/>
            <a:ext cx="9142288" cy="2174237"/>
          </a:xfrm>
        </p:spPr>
        <p:txBody>
          <a:bodyPr>
            <a:normAutofit fontScale="70000" lnSpcReduction="20000"/>
          </a:bodyPr>
          <a:lstStyle/>
          <a:p>
            <a:r>
              <a:rPr lang="nl-NL" sz="6000" b="1" dirty="0">
                <a:latin typeface="Segoe Script" panose="030B0504020000000003" pitchFamily="66" charset="0"/>
              </a:rPr>
              <a:t>VOEDSELBANK</a:t>
            </a:r>
          </a:p>
          <a:p>
            <a:r>
              <a:rPr lang="nl-NL" sz="6000" b="1" dirty="0">
                <a:latin typeface="Segoe Script" panose="030B0504020000000003" pitchFamily="66" charset="0"/>
              </a:rPr>
              <a:t>LIMBURG</a:t>
            </a:r>
          </a:p>
          <a:p>
            <a:endParaRPr lang="nl-NL" sz="6000" b="1" dirty="0">
              <a:solidFill>
                <a:schemeClr val="accent6">
                  <a:lumMod val="75000"/>
                </a:schemeClr>
              </a:solidFill>
              <a:latin typeface="Segoe Script" panose="030B0504020000000003" pitchFamily="66" charset="0"/>
            </a:endParaRPr>
          </a:p>
          <a:p>
            <a:r>
              <a:rPr lang="nl-NL" sz="4000" b="1" dirty="0">
                <a:solidFill>
                  <a:schemeClr val="accent5">
                    <a:lumMod val="50000"/>
                  </a:schemeClr>
                </a:solidFill>
                <a:latin typeface="Segoe Script" panose="030B0504020000000003" pitchFamily="66" charset="0"/>
              </a:rPr>
              <a:t>                                      </a:t>
            </a:r>
            <a:r>
              <a:rPr lang="nl-NL" b="1" dirty="0">
                <a:solidFill>
                  <a:schemeClr val="accent6">
                    <a:lumMod val="75000"/>
                  </a:schemeClr>
                </a:solidFill>
                <a:latin typeface="Segoe Script" panose="030B0504020000000003" pitchFamily="66" charset="0"/>
              </a:rPr>
              <a:t>28-5-2021</a:t>
            </a:r>
            <a:r>
              <a:rPr lang="nl-NL" sz="4000" b="1" dirty="0">
                <a:solidFill>
                  <a:schemeClr val="accent5">
                    <a:lumMod val="50000"/>
                  </a:schemeClr>
                </a:solidFill>
                <a:latin typeface="Segoe Script" panose="030B0504020000000003" pitchFamily="66" charset="0"/>
              </a:rPr>
              <a:t>  </a:t>
            </a:r>
            <a:endParaRPr lang="nl-BE" sz="4300" b="1" dirty="0">
              <a:solidFill>
                <a:schemeClr val="accent5">
                  <a:lumMod val="50000"/>
                </a:schemeClr>
              </a:solidFill>
              <a:latin typeface="Segoe Script" panose="030B0504020000000003" pitchFamily="66" charset="0"/>
            </a:endParaRPr>
          </a:p>
        </p:txBody>
      </p:sp>
      <p:pic>
        <p:nvPicPr>
          <p:cNvPr id="5" name="Afbeelding 4">
            <a:extLst>
              <a:ext uri="{FF2B5EF4-FFF2-40B4-BE49-F238E27FC236}">
                <a16:creationId xmlns:a16="http://schemas.microsoft.com/office/drawing/2014/main" id="{B2678060-F026-456A-89C6-796A57D1D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172" y="329127"/>
            <a:ext cx="1075860" cy="1091012"/>
          </a:xfrm>
          <a:prstGeom prst="rect">
            <a:avLst/>
          </a:prstGeom>
        </p:spPr>
      </p:pic>
    </p:spTree>
    <p:extLst>
      <p:ext uri="{BB962C8B-B14F-4D97-AF65-F5344CB8AC3E}">
        <p14:creationId xmlns:p14="http://schemas.microsoft.com/office/powerpoint/2010/main" val="2278261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884F5-EF37-4373-BDDB-01AC0D48ABC7}"/>
              </a:ext>
            </a:extLst>
          </p:cNvPr>
          <p:cNvSpPr>
            <a:spLocks noGrp="1"/>
          </p:cNvSpPr>
          <p:nvPr>
            <p:ph type="title"/>
          </p:nvPr>
        </p:nvSpPr>
        <p:spPr>
          <a:xfrm>
            <a:off x="838200" y="365125"/>
            <a:ext cx="10515600" cy="1325563"/>
          </a:xfrm>
        </p:spPr>
        <p:txBody>
          <a:bodyPr/>
          <a:lstStyle/>
          <a:p>
            <a:r>
              <a:rPr lang="nl-NL" dirty="0"/>
              <a:t>     </a:t>
            </a:r>
            <a:endParaRPr lang="nl-BE" dirty="0"/>
          </a:p>
        </p:txBody>
      </p:sp>
      <p:sp>
        <p:nvSpPr>
          <p:cNvPr id="3" name="Tijdelijke aanduiding voor inhoud 2">
            <a:extLst>
              <a:ext uri="{FF2B5EF4-FFF2-40B4-BE49-F238E27FC236}">
                <a16:creationId xmlns:a16="http://schemas.microsoft.com/office/drawing/2014/main" id="{37C1E3CF-0F81-4A12-84F3-6E61B875FB8F}"/>
              </a:ext>
            </a:extLst>
          </p:cNvPr>
          <p:cNvSpPr>
            <a:spLocks noGrp="1"/>
          </p:cNvSpPr>
          <p:nvPr>
            <p:ph idx="1"/>
          </p:nvPr>
        </p:nvSpPr>
        <p:spPr/>
        <p:txBody>
          <a:bodyPr/>
          <a:lstStyle/>
          <a:p>
            <a:r>
              <a:rPr lang="nl-NL" dirty="0"/>
              <a:t>Begunstigden:  13075    December 2020 </a:t>
            </a:r>
          </a:p>
          <a:p>
            <a:endParaRPr lang="nl-NL" dirty="0"/>
          </a:p>
          <a:p>
            <a:r>
              <a:rPr lang="nl-NL" dirty="0"/>
              <a:t>57 verenigingen:</a:t>
            </a:r>
          </a:p>
          <a:p>
            <a:pPr marL="0" indent="0">
              <a:buNone/>
            </a:pPr>
            <a:r>
              <a:rPr lang="nl-NL" dirty="0"/>
              <a:t>   	3 nieuwe verenigingen: 	Warm Hart</a:t>
            </a:r>
          </a:p>
          <a:p>
            <a:pPr marL="0" indent="0">
              <a:buNone/>
            </a:pPr>
            <a:r>
              <a:rPr lang="nl-NL" dirty="0"/>
              <a:t>					De Weggeefwinkel</a:t>
            </a:r>
          </a:p>
          <a:p>
            <a:pPr marL="0" indent="0">
              <a:buNone/>
            </a:pPr>
            <a:r>
              <a:rPr lang="nl-NL" dirty="0"/>
              <a:t>					Team Hope			</a:t>
            </a:r>
            <a:endParaRPr lang="nl-BE" dirty="0"/>
          </a:p>
        </p:txBody>
      </p:sp>
      <p:sp>
        <p:nvSpPr>
          <p:cNvPr id="4" name="Tekstvak 3">
            <a:extLst>
              <a:ext uri="{FF2B5EF4-FFF2-40B4-BE49-F238E27FC236}">
                <a16:creationId xmlns:a16="http://schemas.microsoft.com/office/drawing/2014/main" id="{4AC6AAA3-54FC-4AE1-9418-28E1D84A2666}"/>
              </a:ext>
            </a:extLst>
          </p:cNvPr>
          <p:cNvSpPr txBox="1"/>
          <p:nvPr/>
        </p:nvSpPr>
        <p:spPr>
          <a:xfrm flipH="1">
            <a:off x="3254928" y="553671"/>
            <a:ext cx="52515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4ED86089-42D6-4F7C-A684-53762B91EB7A}"/>
              </a:ext>
            </a:extLst>
          </p:cNvPr>
          <p:cNvSpPr txBox="1"/>
          <p:nvPr/>
        </p:nvSpPr>
        <p:spPr>
          <a:xfrm flipH="1">
            <a:off x="2877424" y="553671"/>
            <a:ext cx="611557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0" i="0" u="none" strike="noStrike" kern="1200" cap="none" spc="0" normalizeH="0" baseline="0" noProof="0" dirty="0">
                <a:ln>
                  <a:noFill/>
                </a:ln>
                <a:effectLst/>
                <a:uLnTx/>
                <a:uFillTx/>
                <a:latin typeface="Calibri" panose="020F0502020204030204"/>
                <a:ea typeface="+mn-ea"/>
                <a:cs typeface="+mn-cs"/>
              </a:rPr>
              <a:t>VERENIGINGEN</a:t>
            </a:r>
            <a:endParaRPr kumimoji="0" lang="nl-BE" sz="4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924815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B941E-5BA7-4B45-B748-8641C5AF853F}"/>
              </a:ext>
            </a:extLst>
          </p:cNvPr>
          <p:cNvSpPr>
            <a:spLocks noGrp="1"/>
          </p:cNvSpPr>
          <p:nvPr>
            <p:ph type="title"/>
          </p:nvPr>
        </p:nvSpPr>
        <p:spPr/>
        <p:txBody>
          <a:bodyPr>
            <a:normAutofit/>
          </a:bodyPr>
          <a:lstStyle/>
          <a:p>
            <a:pPr algn="ctr"/>
            <a:r>
              <a:rPr lang="nl-NL" b="1" dirty="0"/>
              <a:t>MEDEWERKERS</a:t>
            </a:r>
            <a:endParaRPr lang="nl-BE" b="1" dirty="0"/>
          </a:p>
        </p:txBody>
      </p:sp>
      <p:sp>
        <p:nvSpPr>
          <p:cNvPr id="3" name="Tijdelijke aanduiding voor inhoud 2">
            <a:extLst>
              <a:ext uri="{FF2B5EF4-FFF2-40B4-BE49-F238E27FC236}">
                <a16:creationId xmlns:a16="http://schemas.microsoft.com/office/drawing/2014/main" id="{574B0557-1F39-4CD9-9E73-422C142CAB9A}"/>
              </a:ext>
            </a:extLst>
          </p:cNvPr>
          <p:cNvSpPr>
            <a:spLocks noGrp="1"/>
          </p:cNvSpPr>
          <p:nvPr>
            <p:ph idx="1"/>
          </p:nvPr>
        </p:nvSpPr>
        <p:spPr>
          <a:xfrm>
            <a:off x="838200" y="1530985"/>
            <a:ext cx="10515600" cy="4351338"/>
          </a:xfrm>
        </p:spPr>
        <p:txBody>
          <a:bodyPr>
            <a:normAutofit fontScale="62500" lnSpcReduction="20000"/>
          </a:bodyPr>
          <a:lstStyle/>
          <a:p>
            <a:pPr marL="0" indent="0">
              <a:buNone/>
            </a:pPr>
            <a:r>
              <a:rPr lang="nl-NL"/>
              <a:t>26 Medewerkers</a:t>
            </a:r>
          </a:p>
          <a:p>
            <a:pPr marL="0" indent="0">
              <a:buNone/>
            </a:pPr>
            <a:endParaRPr lang="nl-NL" dirty="0"/>
          </a:p>
          <a:p>
            <a:pPr marL="0" indent="0">
              <a:buNone/>
            </a:pPr>
            <a:r>
              <a:rPr lang="nl-NL" dirty="0"/>
              <a:t>	4 medewerkers verlieten ons:		Rosette Claes</a:t>
            </a:r>
          </a:p>
          <a:p>
            <a:pPr marL="0" indent="0">
              <a:buNone/>
            </a:pPr>
            <a:r>
              <a:rPr lang="nl-NL" dirty="0"/>
              <a:t>						Mieke </a:t>
            </a:r>
            <a:r>
              <a:rPr lang="nl-NL" dirty="0" err="1"/>
              <a:t>Cuppens</a:t>
            </a:r>
            <a:endParaRPr lang="nl-NL" dirty="0"/>
          </a:p>
          <a:p>
            <a:pPr marL="0" indent="0">
              <a:buNone/>
            </a:pPr>
            <a:r>
              <a:rPr lang="nl-NL" dirty="0"/>
              <a:t>						Jacques </a:t>
            </a:r>
            <a:r>
              <a:rPr lang="nl-NL" dirty="0" err="1"/>
              <a:t>Desteg</a:t>
            </a:r>
            <a:endParaRPr lang="nl-NL" dirty="0"/>
          </a:p>
          <a:p>
            <a:pPr marL="0" indent="0">
              <a:buNone/>
            </a:pPr>
            <a:r>
              <a:rPr lang="nl-NL" dirty="0"/>
              <a:t>						Roger </a:t>
            </a:r>
            <a:r>
              <a:rPr lang="nl-NL" dirty="0" err="1"/>
              <a:t>Vanecht</a:t>
            </a:r>
            <a:endParaRPr lang="nl-NL" dirty="0"/>
          </a:p>
          <a:p>
            <a:pPr marL="0" indent="0">
              <a:buNone/>
            </a:pPr>
            <a:r>
              <a:rPr lang="nl-NL"/>
              <a:t>	6 </a:t>
            </a:r>
            <a:r>
              <a:rPr lang="nl-NL" dirty="0"/>
              <a:t>nieuwe medewerkers vervoegden ons:										</a:t>
            </a:r>
            <a:r>
              <a:rPr lang="nl-NL"/>
              <a:t>		Jos </a:t>
            </a:r>
            <a:r>
              <a:rPr lang="nl-NL" dirty="0" err="1"/>
              <a:t>Vanwetswinkel</a:t>
            </a:r>
            <a:endParaRPr lang="nl-NL" dirty="0"/>
          </a:p>
          <a:p>
            <a:pPr marL="0" indent="0">
              <a:buNone/>
            </a:pPr>
            <a:r>
              <a:rPr lang="nl-NL" dirty="0"/>
              <a:t>						Jacqueline Vanden Begin</a:t>
            </a:r>
          </a:p>
          <a:p>
            <a:pPr marL="0" indent="0">
              <a:buNone/>
            </a:pPr>
            <a:r>
              <a:rPr lang="nl-NL" dirty="0"/>
              <a:t>						David </a:t>
            </a:r>
            <a:r>
              <a:rPr lang="nl-NL" dirty="0" err="1"/>
              <a:t>Vanlommel</a:t>
            </a:r>
            <a:endParaRPr lang="nl-NL" dirty="0"/>
          </a:p>
          <a:p>
            <a:pPr marL="0" indent="0">
              <a:buNone/>
            </a:pPr>
            <a:r>
              <a:rPr lang="nl-NL" dirty="0"/>
              <a:t>						</a:t>
            </a:r>
            <a:r>
              <a:rPr lang="nl-NL" dirty="0" err="1"/>
              <a:t>Rony</a:t>
            </a:r>
            <a:r>
              <a:rPr lang="nl-NL" dirty="0"/>
              <a:t> </a:t>
            </a:r>
            <a:r>
              <a:rPr lang="nl-NL"/>
              <a:t>Van Lee</a:t>
            </a:r>
          </a:p>
          <a:p>
            <a:pPr marL="0" indent="0">
              <a:buNone/>
            </a:pPr>
            <a:r>
              <a:rPr lang="nl-NL"/>
              <a:t>						Jos</a:t>
            </a:r>
            <a:br>
              <a:rPr lang="nl-NL"/>
            </a:br>
            <a:r>
              <a:rPr lang="nl-NL"/>
              <a:t>						Dirk</a:t>
            </a:r>
            <a:r>
              <a:rPr lang="nl-NL" dirty="0"/>
              <a:t>																</a:t>
            </a:r>
            <a:r>
              <a:rPr lang="nl-NL"/>
              <a:t>	en onze leerlingen</a:t>
            </a:r>
            <a:endParaRPr lang="nl-BE" dirty="0"/>
          </a:p>
        </p:txBody>
      </p:sp>
    </p:spTree>
    <p:extLst>
      <p:ext uri="{BB962C8B-B14F-4D97-AF65-F5344CB8AC3E}">
        <p14:creationId xmlns:p14="http://schemas.microsoft.com/office/powerpoint/2010/main" val="865469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DDDC5-A958-4269-B799-1FB780CA448D}"/>
              </a:ext>
            </a:extLst>
          </p:cNvPr>
          <p:cNvSpPr>
            <a:spLocks noGrp="1"/>
          </p:cNvSpPr>
          <p:nvPr>
            <p:ph type="title"/>
          </p:nvPr>
        </p:nvSpPr>
        <p:spPr/>
        <p:txBody>
          <a:bodyPr/>
          <a:lstStyle/>
          <a:p>
            <a:pPr algn="ctr"/>
            <a:r>
              <a:rPr lang="nl-NL" dirty="0">
                <a:solidFill>
                  <a:schemeClr val="accent5">
                    <a:lumMod val="50000"/>
                  </a:schemeClr>
                </a:solidFill>
              </a:rPr>
              <a:t>Bevoorradingsbronnen</a:t>
            </a:r>
            <a:endParaRPr lang="nl-BE" dirty="0">
              <a:solidFill>
                <a:schemeClr val="accent5">
                  <a:lumMod val="50000"/>
                </a:schemeClr>
              </a:solidFill>
            </a:endParaRPr>
          </a:p>
        </p:txBody>
      </p:sp>
      <p:graphicFrame>
        <p:nvGraphicFramePr>
          <p:cNvPr id="4" name="Tijdelijke aanduiding voor inhoud 3">
            <a:extLst>
              <a:ext uri="{FF2B5EF4-FFF2-40B4-BE49-F238E27FC236}">
                <a16:creationId xmlns:a16="http://schemas.microsoft.com/office/drawing/2014/main" id="{2BC64DCE-0011-4A67-A116-624F8007B883}"/>
              </a:ext>
            </a:extLst>
          </p:cNvPr>
          <p:cNvGraphicFramePr>
            <a:graphicFrameLocks noGrp="1"/>
          </p:cNvGraphicFramePr>
          <p:nvPr>
            <p:ph idx="1"/>
          </p:nvPr>
        </p:nvGraphicFramePr>
        <p:xfrm>
          <a:off x="2396172" y="1858915"/>
          <a:ext cx="6620828" cy="2555969"/>
        </p:xfrm>
        <a:graphic>
          <a:graphicData uri="http://schemas.openxmlformats.org/drawingml/2006/table">
            <a:tbl>
              <a:tblPr firstRow="1" firstCol="1" bandRow="1">
                <a:tableStyleId>{5C22544A-7EE6-4342-B048-85BDC9FD1C3A}</a:tableStyleId>
              </a:tblPr>
              <a:tblGrid>
                <a:gridCol w="1445799">
                  <a:extLst>
                    <a:ext uri="{9D8B030D-6E8A-4147-A177-3AD203B41FA5}">
                      <a16:colId xmlns:a16="http://schemas.microsoft.com/office/drawing/2014/main" val="4200685439"/>
                    </a:ext>
                  </a:extLst>
                </a:gridCol>
                <a:gridCol w="908122">
                  <a:extLst>
                    <a:ext uri="{9D8B030D-6E8A-4147-A177-3AD203B41FA5}">
                      <a16:colId xmlns:a16="http://schemas.microsoft.com/office/drawing/2014/main" val="3559611545"/>
                    </a:ext>
                  </a:extLst>
                </a:gridCol>
                <a:gridCol w="858851">
                  <a:extLst>
                    <a:ext uri="{9D8B030D-6E8A-4147-A177-3AD203B41FA5}">
                      <a16:colId xmlns:a16="http://schemas.microsoft.com/office/drawing/2014/main" val="668001307"/>
                    </a:ext>
                  </a:extLst>
                </a:gridCol>
                <a:gridCol w="878778">
                  <a:extLst>
                    <a:ext uri="{9D8B030D-6E8A-4147-A177-3AD203B41FA5}">
                      <a16:colId xmlns:a16="http://schemas.microsoft.com/office/drawing/2014/main" val="1005113710"/>
                    </a:ext>
                  </a:extLst>
                </a:gridCol>
                <a:gridCol w="892727">
                  <a:extLst>
                    <a:ext uri="{9D8B030D-6E8A-4147-A177-3AD203B41FA5}">
                      <a16:colId xmlns:a16="http://schemas.microsoft.com/office/drawing/2014/main" val="807955768"/>
                    </a:ext>
                  </a:extLst>
                </a:gridCol>
                <a:gridCol w="633251">
                  <a:extLst>
                    <a:ext uri="{9D8B030D-6E8A-4147-A177-3AD203B41FA5}">
                      <a16:colId xmlns:a16="http://schemas.microsoft.com/office/drawing/2014/main" val="3287004896"/>
                    </a:ext>
                  </a:extLst>
                </a:gridCol>
                <a:gridCol w="1003300">
                  <a:extLst>
                    <a:ext uri="{9D8B030D-6E8A-4147-A177-3AD203B41FA5}">
                      <a16:colId xmlns:a16="http://schemas.microsoft.com/office/drawing/2014/main" val="2382093534"/>
                    </a:ext>
                  </a:extLst>
                </a:gridCol>
              </a:tblGrid>
              <a:tr h="255597">
                <a:tc>
                  <a:txBody>
                    <a:bodyPr/>
                    <a:lstStyle/>
                    <a:p>
                      <a:r>
                        <a:rPr lang="nl-NL" sz="1400">
                          <a:effectLst/>
                        </a:rPr>
                        <a:t> </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a:effectLst/>
                        </a:rPr>
                        <a:t>2017</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a:effectLst/>
                        </a:rPr>
                        <a:t>2018</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a:effectLst/>
                        </a:rPr>
                        <a:t>2019</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a:effectLst/>
                        </a:rPr>
                        <a:t>2020</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a:effectLst/>
                        </a:rPr>
                        <a:t>%</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a:effectLst/>
                        </a:rPr>
                        <a:t>2019/2020</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4200155"/>
                  </a:ext>
                </a:extLst>
              </a:tr>
              <a:tr h="255597">
                <a:tc>
                  <a:txBody>
                    <a:bodyPr/>
                    <a:lstStyle/>
                    <a:p>
                      <a:r>
                        <a:rPr lang="nl-NL" sz="1400">
                          <a:effectLst/>
                        </a:rPr>
                        <a:t>EU</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469048</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333815</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381791</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393280</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25,85</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+3,00%</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2268484"/>
                  </a:ext>
                </a:extLst>
              </a:tr>
              <a:tr h="255597">
                <a:tc>
                  <a:txBody>
                    <a:bodyPr/>
                    <a:lstStyle/>
                    <a:p>
                      <a:r>
                        <a:rPr lang="nl-NL" sz="1400">
                          <a:effectLst/>
                        </a:rPr>
                        <a:t>Industrie</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292505</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321421</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410768</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332890</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21,89</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-18,95%</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1166339"/>
                  </a:ext>
                </a:extLst>
              </a:tr>
              <a:tr h="255597">
                <a:tc>
                  <a:txBody>
                    <a:bodyPr/>
                    <a:lstStyle/>
                    <a:p>
                      <a:r>
                        <a:rPr lang="nl-NL" sz="1400">
                          <a:effectLst/>
                        </a:rPr>
                        <a:t>Distributie</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131144</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111418</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146186</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130630</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8,59</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-10,64%</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6927896"/>
                  </a:ext>
                </a:extLst>
              </a:tr>
              <a:tr h="255597">
                <a:tc>
                  <a:txBody>
                    <a:bodyPr/>
                    <a:lstStyle/>
                    <a:p>
                      <a:r>
                        <a:rPr lang="nl-NL" sz="1400">
                          <a:effectLst/>
                        </a:rPr>
                        <a:t>Inzamelingen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36785</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40004</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22987</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75406</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4,96</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+228,00%</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4729611"/>
                  </a:ext>
                </a:extLst>
              </a:tr>
              <a:tr h="255597">
                <a:tc>
                  <a:txBody>
                    <a:bodyPr/>
                    <a:lstStyle/>
                    <a:p>
                      <a:r>
                        <a:rPr lang="nl-NL" sz="1400">
                          <a:effectLst/>
                        </a:rPr>
                        <a:t>BFVB</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271201</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382317</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256130</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549141</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36,11  </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+114,00%</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313442"/>
                  </a:ext>
                </a:extLst>
              </a:tr>
              <a:tr h="255597">
                <a:tc>
                  <a:txBody>
                    <a:bodyPr/>
                    <a:lstStyle/>
                    <a:p>
                      <a:r>
                        <a:rPr lang="nl-NL" sz="1400">
                          <a:effectLst/>
                        </a:rPr>
                        <a:t>Veilingen</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2390</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11380</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16711</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31739</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2,09</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+89,93%</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0253548"/>
                  </a:ext>
                </a:extLst>
              </a:tr>
              <a:tr h="255597">
                <a:tc>
                  <a:txBody>
                    <a:bodyPr/>
                    <a:lstStyle/>
                    <a:p>
                      <a:r>
                        <a:rPr lang="nl-NL" sz="1400">
                          <a:effectLst/>
                        </a:rPr>
                        <a:t>Andere VB</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4509</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5506</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2565</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7785</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  0,51</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+22,93%</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8698470"/>
                  </a:ext>
                </a:extLst>
              </a:tr>
              <a:tr h="511193">
                <a:tc>
                  <a:txBody>
                    <a:bodyPr/>
                    <a:lstStyle/>
                    <a:p>
                      <a:r>
                        <a:rPr lang="nl-NL" sz="1400">
                          <a:effectLst/>
                        </a:rPr>
                        <a:t>Totaal</a:t>
                      </a:r>
                      <a:endParaRPr lang="nl-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1207582</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1205861</a:t>
                      </a:r>
                      <a:endParaRPr lang="nl-BE" sz="14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1237138</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a:solidFill>
                            <a:schemeClr val="accent5">
                              <a:lumMod val="50000"/>
                            </a:schemeClr>
                          </a:solidFill>
                          <a:effectLst/>
                        </a:rPr>
                        <a:t>1520871</a:t>
                      </a:r>
                      <a:endParaRPr lang="nl-BE" sz="1100" b="1">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100,0</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nl-NL" sz="1400" b="1" dirty="0">
                          <a:solidFill>
                            <a:schemeClr val="accent5">
                              <a:lumMod val="50000"/>
                            </a:schemeClr>
                          </a:solidFill>
                          <a:effectLst/>
                        </a:rPr>
                        <a:t>   +22,87%</a:t>
                      </a:r>
                      <a:endParaRPr lang="nl-BE" sz="11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4155369"/>
                  </a:ext>
                </a:extLst>
              </a:tr>
            </a:tbl>
          </a:graphicData>
        </a:graphic>
      </p:graphicFrame>
    </p:spTree>
    <p:extLst>
      <p:ext uri="{BB962C8B-B14F-4D97-AF65-F5344CB8AC3E}">
        <p14:creationId xmlns:p14="http://schemas.microsoft.com/office/powerpoint/2010/main" val="4160726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29AB3-1181-4817-B8CE-DE3B63A3BBF1}"/>
              </a:ext>
            </a:extLst>
          </p:cNvPr>
          <p:cNvSpPr>
            <a:spLocks noGrp="1"/>
          </p:cNvSpPr>
          <p:nvPr>
            <p:ph type="title"/>
          </p:nvPr>
        </p:nvSpPr>
        <p:spPr/>
        <p:txBody>
          <a:bodyPr>
            <a:normAutofit/>
          </a:bodyPr>
          <a:lstStyle/>
          <a:p>
            <a:pPr algn="ctr"/>
            <a:r>
              <a:rPr lang="nl-NL" sz="4000" b="1" dirty="0">
                <a:solidFill>
                  <a:schemeClr val="accent5">
                    <a:lumMod val="50000"/>
                  </a:schemeClr>
                </a:solidFill>
              </a:rPr>
              <a:t>Verdeeld</a:t>
            </a:r>
            <a:endParaRPr lang="nl-BE" sz="4000" b="1" dirty="0">
              <a:solidFill>
                <a:schemeClr val="accent5">
                  <a:lumMod val="50000"/>
                </a:schemeClr>
              </a:solidFill>
            </a:endParaRPr>
          </a:p>
        </p:txBody>
      </p:sp>
      <p:graphicFrame>
        <p:nvGraphicFramePr>
          <p:cNvPr id="4" name="Tabel 4">
            <a:extLst>
              <a:ext uri="{FF2B5EF4-FFF2-40B4-BE49-F238E27FC236}">
                <a16:creationId xmlns:a16="http://schemas.microsoft.com/office/drawing/2014/main" id="{E6BEF8C3-C0D3-425B-8B9A-0C6016568738}"/>
              </a:ext>
            </a:extLst>
          </p:cNvPr>
          <p:cNvGraphicFramePr>
            <a:graphicFrameLocks noGrp="1"/>
          </p:cNvGraphicFramePr>
          <p:nvPr>
            <p:ph idx="1"/>
          </p:nvPr>
        </p:nvGraphicFramePr>
        <p:xfrm>
          <a:off x="838200" y="1825625"/>
          <a:ext cx="10515600" cy="148336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399444"/>
                    </a:ext>
                  </a:extLst>
                </a:gridCol>
                <a:gridCol w="2103120">
                  <a:extLst>
                    <a:ext uri="{9D8B030D-6E8A-4147-A177-3AD203B41FA5}">
                      <a16:colId xmlns:a16="http://schemas.microsoft.com/office/drawing/2014/main" val="36574573"/>
                    </a:ext>
                  </a:extLst>
                </a:gridCol>
                <a:gridCol w="2103120">
                  <a:extLst>
                    <a:ext uri="{9D8B030D-6E8A-4147-A177-3AD203B41FA5}">
                      <a16:colId xmlns:a16="http://schemas.microsoft.com/office/drawing/2014/main" val="1977050287"/>
                    </a:ext>
                  </a:extLst>
                </a:gridCol>
                <a:gridCol w="2103120">
                  <a:extLst>
                    <a:ext uri="{9D8B030D-6E8A-4147-A177-3AD203B41FA5}">
                      <a16:colId xmlns:a16="http://schemas.microsoft.com/office/drawing/2014/main" val="4002829917"/>
                    </a:ext>
                  </a:extLst>
                </a:gridCol>
                <a:gridCol w="2103120">
                  <a:extLst>
                    <a:ext uri="{9D8B030D-6E8A-4147-A177-3AD203B41FA5}">
                      <a16:colId xmlns:a16="http://schemas.microsoft.com/office/drawing/2014/main" val="2169651375"/>
                    </a:ext>
                  </a:extLst>
                </a:gridCol>
              </a:tblGrid>
              <a:tr h="370840">
                <a:tc>
                  <a:txBody>
                    <a:bodyPr/>
                    <a:lstStyle/>
                    <a:p>
                      <a:endParaRPr lang="nl-BE"/>
                    </a:p>
                  </a:txBody>
                  <a:tcPr/>
                </a:tc>
                <a:tc>
                  <a:txBody>
                    <a:bodyPr/>
                    <a:lstStyle/>
                    <a:p>
                      <a:r>
                        <a:rPr lang="nl-NL" b="1" dirty="0"/>
                        <a:t>2018</a:t>
                      </a:r>
                      <a:endParaRPr lang="nl-BE" b="1" dirty="0"/>
                    </a:p>
                  </a:txBody>
                  <a:tcPr/>
                </a:tc>
                <a:tc>
                  <a:txBody>
                    <a:bodyPr/>
                    <a:lstStyle/>
                    <a:p>
                      <a:r>
                        <a:rPr lang="nl-NL" b="1" dirty="0"/>
                        <a:t>2019</a:t>
                      </a:r>
                      <a:endParaRPr lang="nl-BE" b="1" dirty="0"/>
                    </a:p>
                  </a:txBody>
                  <a:tcPr/>
                </a:tc>
                <a:tc>
                  <a:txBody>
                    <a:bodyPr/>
                    <a:lstStyle/>
                    <a:p>
                      <a:r>
                        <a:rPr lang="nl-NL" dirty="0"/>
                        <a:t>2020</a:t>
                      </a:r>
                      <a:endParaRPr lang="nl-BE" dirty="0"/>
                    </a:p>
                  </a:txBody>
                  <a:tcPr/>
                </a:tc>
                <a:tc>
                  <a:txBody>
                    <a:bodyPr/>
                    <a:lstStyle/>
                    <a:p>
                      <a:r>
                        <a:rPr lang="nl-NL" dirty="0"/>
                        <a:t>+/-</a:t>
                      </a:r>
                      <a:endParaRPr lang="nl-BE" dirty="0"/>
                    </a:p>
                  </a:txBody>
                  <a:tcPr/>
                </a:tc>
                <a:extLst>
                  <a:ext uri="{0D108BD9-81ED-4DB2-BD59-A6C34878D82A}">
                    <a16:rowId xmlns:a16="http://schemas.microsoft.com/office/drawing/2014/main" val="2473952179"/>
                  </a:ext>
                </a:extLst>
              </a:tr>
              <a:tr h="370840">
                <a:tc>
                  <a:txBody>
                    <a:bodyPr/>
                    <a:lstStyle/>
                    <a:p>
                      <a:r>
                        <a:rPr lang="nl-NL" b="1" dirty="0"/>
                        <a:t>Verenigingen</a:t>
                      </a:r>
                      <a:endParaRPr lang="nl-BE" b="1" dirty="0"/>
                    </a:p>
                  </a:txBody>
                  <a:tcPr/>
                </a:tc>
                <a:tc>
                  <a:txBody>
                    <a:bodyPr/>
                    <a:lstStyle/>
                    <a:p>
                      <a:r>
                        <a:rPr lang="nl-NL" b="1" dirty="0">
                          <a:solidFill>
                            <a:schemeClr val="accent5">
                              <a:lumMod val="50000"/>
                            </a:schemeClr>
                          </a:solidFill>
                        </a:rPr>
                        <a:t>1100750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1165263</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1395000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+19,72%</a:t>
                      </a:r>
                      <a:endParaRPr lang="nl-BE" b="1" dirty="0">
                        <a:solidFill>
                          <a:schemeClr val="accent5">
                            <a:lumMod val="50000"/>
                          </a:schemeClr>
                        </a:solidFill>
                      </a:endParaRPr>
                    </a:p>
                  </a:txBody>
                  <a:tcPr/>
                </a:tc>
                <a:extLst>
                  <a:ext uri="{0D108BD9-81ED-4DB2-BD59-A6C34878D82A}">
                    <a16:rowId xmlns:a16="http://schemas.microsoft.com/office/drawing/2014/main" val="199420583"/>
                  </a:ext>
                </a:extLst>
              </a:tr>
              <a:tr h="370840">
                <a:tc>
                  <a:txBody>
                    <a:bodyPr/>
                    <a:lstStyle/>
                    <a:p>
                      <a:r>
                        <a:rPr lang="nl-NL" b="1" dirty="0"/>
                        <a:t>Andere VB</a:t>
                      </a:r>
                      <a:endParaRPr lang="nl-BE" b="1" dirty="0"/>
                    </a:p>
                  </a:txBody>
                  <a:tcPr/>
                </a:tc>
                <a:tc>
                  <a:txBody>
                    <a:bodyPr/>
                    <a:lstStyle/>
                    <a:p>
                      <a:r>
                        <a:rPr lang="nl-NL" b="1" dirty="0">
                          <a:solidFill>
                            <a:schemeClr val="accent5">
                              <a:lumMod val="50000"/>
                            </a:schemeClr>
                          </a:solidFill>
                        </a:rPr>
                        <a:t>    86010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116592</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101350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-13,07%</a:t>
                      </a:r>
                      <a:endParaRPr lang="nl-BE" b="1" dirty="0">
                        <a:solidFill>
                          <a:schemeClr val="accent5">
                            <a:lumMod val="50000"/>
                          </a:schemeClr>
                        </a:solidFill>
                      </a:endParaRPr>
                    </a:p>
                  </a:txBody>
                  <a:tcPr/>
                </a:tc>
                <a:extLst>
                  <a:ext uri="{0D108BD9-81ED-4DB2-BD59-A6C34878D82A}">
                    <a16:rowId xmlns:a16="http://schemas.microsoft.com/office/drawing/2014/main" val="3008752947"/>
                  </a:ext>
                </a:extLst>
              </a:tr>
              <a:tr h="370840">
                <a:tc>
                  <a:txBody>
                    <a:bodyPr/>
                    <a:lstStyle/>
                    <a:p>
                      <a:r>
                        <a:rPr lang="nl-NL" b="1" dirty="0"/>
                        <a:t>Totaal</a:t>
                      </a:r>
                      <a:endParaRPr lang="nl-BE" b="1" dirty="0"/>
                    </a:p>
                  </a:txBody>
                  <a:tcPr/>
                </a:tc>
                <a:tc>
                  <a:txBody>
                    <a:bodyPr/>
                    <a:lstStyle/>
                    <a:p>
                      <a:r>
                        <a:rPr lang="nl-NL" b="1" dirty="0">
                          <a:solidFill>
                            <a:schemeClr val="accent5">
                              <a:lumMod val="50000"/>
                            </a:schemeClr>
                          </a:solidFill>
                        </a:rPr>
                        <a:t>1186760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1281855</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1496350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+16,73%</a:t>
                      </a:r>
                      <a:endParaRPr lang="nl-BE" b="1" dirty="0">
                        <a:solidFill>
                          <a:schemeClr val="accent5">
                            <a:lumMod val="50000"/>
                          </a:schemeClr>
                        </a:solidFill>
                      </a:endParaRPr>
                    </a:p>
                  </a:txBody>
                  <a:tcPr/>
                </a:tc>
                <a:extLst>
                  <a:ext uri="{0D108BD9-81ED-4DB2-BD59-A6C34878D82A}">
                    <a16:rowId xmlns:a16="http://schemas.microsoft.com/office/drawing/2014/main" val="1982015557"/>
                  </a:ext>
                </a:extLst>
              </a:tr>
            </a:tbl>
          </a:graphicData>
        </a:graphic>
      </p:graphicFrame>
    </p:spTree>
    <p:extLst>
      <p:ext uri="{BB962C8B-B14F-4D97-AF65-F5344CB8AC3E}">
        <p14:creationId xmlns:p14="http://schemas.microsoft.com/office/powerpoint/2010/main" val="2526858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49B69-8BD2-44E4-8516-32AA2631C677}"/>
              </a:ext>
            </a:extLst>
          </p:cNvPr>
          <p:cNvSpPr>
            <a:spLocks noGrp="1"/>
          </p:cNvSpPr>
          <p:nvPr>
            <p:ph type="title"/>
          </p:nvPr>
        </p:nvSpPr>
        <p:spPr/>
        <p:txBody>
          <a:bodyPr/>
          <a:lstStyle/>
          <a:p>
            <a:pPr algn="ctr"/>
            <a:r>
              <a:rPr lang="nl-NL" b="1" dirty="0">
                <a:solidFill>
                  <a:schemeClr val="accent5">
                    <a:lumMod val="50000"/>
                  </a:schemeClr>
                </a:solidFill>
              </a:rPr>
              <a:t>Aard van de producten</a:t>
            </a:r>
            <a:endParaRPr lang="nl-BE" b="1" dirty="0">
              <a:solidFill>
                <a:schemeClr val="accent5">
                  <a:lumMod val="50000"/>
                </a:schemeClr>
              </a:solidFill>
            </a:endParaRPr>
          </a:p>
        </p:txBody>
      </p:sp>
      <p:graphicFrame>
        <p:nvGraphicFramePr>
          <p:cNvPr id="7" name="Tabel 7">
            <a:extLst>
              <a:ext uri="{FF2B5EF4-FFF2-40B4-BE49-F238E27FC236}">
                <a16:creationId xmlns:a16="http://schemas.microsoft.com/office/drawing/2014/main" id="{9483D6E1-A479-407D-AF36-177C87E71C11}"/>
              </a:ext>
            </a:extLst>
          </p:cNvPr>
          <p:cNvGraphicFramePr>
            <a:graphicFrameLocks noGrp="1"/>
          </p:cNvGraphicFramePr>
          <p:nvPr>
            <p:ph idx="1"/>
          </p:nvPr>
        </p:nvGraphicFramePr>
        <p:xfrm>
          <a:off x="647700" y="1690688"/>
          <a:ext cx="4330700" cy="2729428"/>
        </p:xfrm>
        <a:graphic>
          <a:graphicData uri="http://schemas.openxmlformats.org/drawingml/2006/table">
            <a:tbl>
              <a:tblPr firstRow="1" bandRow="1">
                <a:tableStyleId>{5C22544A-7EE6-4342-B048-85BDC9FD1C3A}</a:tableStyleId>
              </a:tblPr>
              <a:tblGrid>
                <a:gridCol w="2116667">
                  <a:extLst>
                    <a:ext uri="{9D8B030D-6E8A-4147-A177-3AD203B41FA5}">
                      <a16:colId xmlns:a16="http://schemas.microsoft.com/office/drawing/2014/main" val="1580404409"/>
                    </a:ext>
                  </a:extLst>
                </a:gridCol>
                <a:gridCol w="1328546">
                  <a:extLst>
                    <a:ext uri="{9D8B030D-6E8A-4147-A177-3AD203B41FA5}">
                      <a16:colId xmlns:a16="http://schemas.microsoft.com/office/drawing/2014/main" val="871655991"/>
                    </a:ext>
                  </a:extLst>
                </a:gridCol>
                <a:gridCol w="885487">
                  <a:extLst>
                    <a:ext uri="{9D8B030D-6E8A-4147-A177-3AD203B41FA5}">
                      <a16:colId xmlns:a16="http://schemas.microsoft.com/office/drawing/2014/main" val="2595746222"/>
                    </a:ext>
                  </a:extLst>
                </a:gridCol>
              </a:tblGrid>
              <a:tr h="590917">
                <a:tc>
                  <a:txBody>
                    <a:bodyPr/>
                    <a:lstStyle/>
                    <a:p>
                      <a:r>
                        <a:rPr lang="nl-NL" sz="1600" b="1" dirty="0"/>
                        <a:t>Houdbare producten</a:t>
                      </a:r>
                      <a:endParaRPr lang="nl-BE" sz="1600" b="1" dirty="0"/>
                    </a:p>
                  </a:txBody>
                  <a:tcPr/>
                </a:tc>
                <a:tc>
                  <a:txBody>
                    <a:bodyPr/>
                    <a:lstStyle/>
                    <a:p>
                      <a:r>
                        <a:rPr lang="nl-NL" b="1" dirty="0"/>
                        <a:t>   1130980</a:t>
                      </a:r>
                      <a:endParaRPr lang="nl-BE" b="1" dirty="0"/>
                    </a:p>
                  </a:txBody>
                  <a:tcPr/>
                </a:tc>
                <a:tc>
                  <a:txBody>
                    <a:bodyPr/>
                    <a:lstStyle/>
                    <a:p>
                      <a:r>
                        <a:rPr lang="nl-NL" b="1" dirty="0"/>
                        <a:t>74,36%</a:t>
                      </a:r>
                      <a:endParaRPr lang="nl-BE" b="1" dirty="0"/>
                    </a:p>
                  </a:txBody>
                  <a:tcPr/>
                </a:tc>
                <a:extLst>
                  <a:ext uri="{0D108BD9-81ED-4DB2-BD59-A6C34878D82A}">
                    <a16:rowId xmlns:a16="http://schemas.microsoft.com/office/drawing/2014/main" val="3300538401"/>
                  </a:ext>
                </a:extLst>
              </a:tr>
              <a:tr h="590917">
                <a:tc>
                  <a:txBody>
                    <a:bodyPr/>
                    <a:lstStyle/>
                    <a:p>
                      <a:r>
                        <a:rPr lang="nl-NL" b="1" dirty="0">
                          <a:solidFill>
                            <a:schemeClr val="accent5">
                              <a:lumMod val="50000"/>
                            </a:schemeClr>
                          </a:solidFill>
                        </a:rPr>
                        <a:t>Verse producten</a:t>
                      </a:r>
                      <a:endParaRPr lang="nl-BE" b="1" dirty="0">
                        <a:solidFill>
                          <a:schemeClr val="accent5">
                            <a:lumMod val="50000"/>
                          </a:schemeClr>
                        </a:solidFill>
                      </a:endParaRPr>
                    </a:p>
                  </a:txBody>
                  <a:tcPr/>
                </a:tc>
                <a:tc>
                  <a:txBody>
                    <a:bodyPr/>
                    <a:lstStyle/>
                    <a:p>
                      <a:r>
                        <a:rPr lang="nl-NL" b="1" dirty="0"/>
                        <a:t>     </a:t>
                      </a:r>
                      <a:r>
                        <a:rPr lang="nl-NL" b="1" dirty="0">
                          <a:solidFill>
                            <a:srgbClr val="002060"/>
                          </a:solidFill>
                        </a:rPr>
                        <a:t>320406</a:t>
                      </a:r>
                      <a:endParaRPr lang="nl-BE" b="1" dirty="0">
                        <a:solidFill>
                          <a:srgbClr val="002060"/>
                        </a:solidFill>
                      </a:endParaRPr>
                    </a:p>
                  </a:txBody>
                  <a:tcPr/>
                </a:tc>
                <a:tc>
                  <a:txBody>
                    <a:bodyPr/>
                    <a:lstStyle/>
                    <a:p>
                      <a:r>
                        <a:rPr lang="nl-NL" b="1" dirty="0">
                          <a:solidFill>
                            <a:schemeClr val="accent5">
                              <a:lumMod val="50000"/>
                            </a:schemeClr>
                          </a:solidFill>
                        </a:rPr>
                        <a:t>21,07%</a:t>
                      </a:r>
                      <a:endParaRPr lang="nl-BE" b="1" dirty="0">
                        <a:solidFill>
                          <a:schemeClr val="accent5">
                            <a:lumMod val="50000"/>
                          </a:schemeClr>
                        </a:solidFill>
                      </a:endParaRPr>
                    </a:p>
                  </a:txBody>
                  <a:tcPr/>
                </a:tc>
                <a:extLst>
                  <a:ext uri="{0D108BD9-81ED-4DB2-BD59-A6C34878D82A}">
                    <a16:rowId xmlns:a16="http://schemas.microsoft.com/office/drawing/2014/main" val="25624425"/>
                  </a:ext>
                </a:extLst>
              </a:tr>
              <a:tr h="590917">
                <a:tc>
                  <a:txBody>
                    <a:bodyPr/>
                    <a:lstStyle/>
                    <a:p>
                      <a:r>
                        <a:rPr lang="nl-NL" b="1" dirty="0">
                          <a:solidFill>
                            <a:schemeClr val="accent5">
                              <a:lumMod val="50000"/>
                            </a:schemeClr>
                          </a:solidFill>
                        </a:rPr>
                        <a:t>Diepvries</a:t>
                      </a:r>
                      <a:endParaRPr lang="nl-BE" b="1" dirty="0">
                        <a:solidFill>
                          <a:schemeClr val="accent5">
                            <a:lumMod val="50000"/>
                          </a:schemeClr>
                        </a:solidFill>
                      </a:endParaRPr>
                    </a:p>
                  </a:txBody>
                  <a:tcPr/>
                </a:tc>
                <a:tc>
                  <a:txBody>
                    <a:bodyPr/>
                    <a:lstStyle/>
                    <a:p>
                      <a:r>
                        <a:rPr lang="nl-NL" b="1" dirty="0"/>
                        <a:t>       </a:t>
                      </a:r>
                      <a:r>
                        <a:rPr lang="nl-NL" b="1" dirty="0">
                          <a:solidFill>
                            <a:schemeClr val="accent5">
                              <a:lumMod val="50000"/>
                            </a:schemeClr>
                          </a:solidFill>
                        </a:rPr>
                        <a:t>35846</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2,36%</a:t>
                      </a:r>
                      <a:endParaRPr lang="nl-BE" b="1" dirty="0">
                        <a:solidFill>
                          <a:schemeClr val="accent5">
                            <a:lumMod val="50000"/>
                          </a:schemeClr>
                        </a:solidFill>
                      </a:endParaRPr>
                    </a:p>
                  </a:txBody>
                  <a:tcPr/>
                </a:tc>
                <a:extLst>
                  <a:ext uri="{0D108BD9-81ED-4DB2-BD59-A6C34878D82A}">
                    <a16:rowId xmlns:a16="http://schemas.microsoft.com/office/drawing/2014/main" val="1002241682"/>
                  </a:ext>
                </a:extLst>
              </a:tr>
              <a:tr h="590917">
                <a:tc>
                  <a:txBody>
                    <a:bodyPr/>
                    <a:lstStyle/>
                    <a:p>
                      <a:r>
                        <a:rPr lang="nl-NL" b="1" dirty="0">
                          <a:solidFill>
                            <a:schemeClr val="accent5">
                              <a:lumMod val="50000"/>
                            </a:schemeClr>
                          </a:solidFill>
                        </a:rPr>
                        <a:t>Non-Food</a:t>
                      </a:r>
                      <a:endParaRPr lang="nl-BE" b="1" dirty="0">
                        <a:solidFill>
                          <a:schemeClr val="accent5">
                            <a:lumMod val="50000"/>
                          </a:schemeClr>
                        </a:solidFill>
                      </a:endParaRPr>
                    </a:p>
                  </a:txBody>
                  <a:tcPr/>
                </a:tc>
                <a:tc>
                  <a:txBody>
                    <a:bodyPr/>
                    <a:lstStyle/>
                    <a:p>
                      <a:r>
                        <a:rPr lang="nl-NL" b="1" dirty="0"/>
                        <a:t>       </a:t>
                      </a:r>
                      <a:r>
                        <a:rPr lang="nl-NL" b="1" dirty="0">
                          <a:solidFill>
                            <a:schemeClr val="accent5">
                              <a:lumMod val="50000"/>
                            </a:schemeClr>
                          </a:solidFill>
                        </a:rPr>
                        <a:t>33639</a:t>
                      </a:r>
                      <a:r>
                        <a:rPr lang="nl-NL" b="1" dirty="0"/>
                        <a:t> </a:t>
                      </a:r>
                      <a:endParaRPr lang="nl-BE" b="1" dirty="0"/>
                    </a:p>
                  </a:txBody>
                  <a:tcPr/>
                </a:tc>
                <a:tc>
                  <a:txBody>
                    <a:bodyPr/>
                    <a:lstStyle/>
                    <a:p>
                      <a:r>
                        <a:rPr lang="nl-NL" b="1" dirty="0">
                          <a:solidFill>
                            <a:schemeClr val="accent5">
                              <a:lumMod val="50000"/>
                            </a:schemeClr>
                          </a:solidFill>
                        </a:rPr>
                        <a:t>2,21%</a:t>
                      </a:r>
                      <a:endParaRPr lang="nl-BE" b="1" dirty="0">
                        <a:solidFill>
                          <a:schemeClr val="accent5">
                            <a:lumMod val="50000"/>
                          </a:schemeClr>
                        </a:solidFill>
                      </a:endParaRPr>
                    </a:p>
                  </a:txBody>
                  <a:tcPr/>
                </a:tc>
                <a:extLst>
                  <a:ext uri="{0D108BD9-81ED-4DB2-BD59-A6C34878D82A}">
                    <a16:rowId xmlns:a16="http://schemas.microsoft.com/office/drawing/2014/main" val="926893334"/>
                  </a:ext>
                </a:extLst>
              </a:tr>
              <a:tr h="364926">
                <a:tc>
                  <a:txBody>
                    <a:bodyPr/>
                    <a:lstStyle/>
                    <a:p>
                      <a:endParaRPr lang="nl-BE" b="1"/>
                    </a:p>
                  </a:txBody>
                  <a:tcPr/>
                </a:tc>
                <a:tc>
                  <a:txBody>
                    <a:bodyPr/>
                    <a:lstStyle/>
                    <a:p>
                      <a:r>
                        <a:rPr lang="nl-NL" b="1" dirty="0">
                          <a:solidFill>
                            <a:schemeClr val="accent5">
                              <a:lumMod val="50000"/>
                            </a:schemeClr>
                          </a:solidFill>
                        </a:rPr>
                        <a:t>   1520871</a:t>
                      </a:r>
                      <a:endParaRPr lang="nl-BE" b="1" dirty="0">
                        <a:solidFill>
                          <a:schemeClr val="accent5">
                            <a:lumMod val="50000"/>
                          </a:schemeClr>
                        </a:solidFill>
                      </a:endParaRPr>
                    </a:p>
                  </a:txBody>
                  <a:tcPr/>
                </a:tc>
                <a:tc>
                  <a:txBody>
                    <a:bodyPr/>
                    <a:lstStyle/>
                    <a:p>
                      <a:endParaRPr lang="nl-BE" b="1" dirty="0"/>
                    </a:p>
                  </a:txBody>
                  <a:tcPr/>
                </a:tc>
                <a:extLst>
                  <a:ext uri="{0D108BD9-81ED-4DB2-BD59-A6C34878D82A}">
                    <a16:rowId xmlns:a16="http://schemas.microsoft.com/office/drawing/2014/main" val="3598908274"/>
                  </a:ext>
                </a:extLst>
              </a:tr>
            </a:tbl>
          </a:graphicData>
        </a:graphic>
      </p:graphicFrame>
      <p:graphicFrame>
        <p:nvGraphicFramePr>
          <p:cNvPr id="8" name="Tabel 8">
            <a:extLst>
              <a:ext uri="{FF2B5EF4-FFF2-40B4-BE49-F238E27FC236}">
                <a16:creationId xmlns:a16="http://schemas.microsoft.com/office/drawing/2014/main" id="{3287C101-25AC-479B-8D51-794202D9B7F3}"/>
              </a:ext>
            </a:extLst>
          </p:cNvPr>
          <p:cNvGraphicFramePr>
            <a:graphicFrameLocks noGrp="1"/>
          </p:cNvGraphicFramePr>
          <p:nvPr/>
        </p:nvGraphicFramePr>
        <p:xfrm>
          <a:off x="6098796" y="1690688"/>
          <a:ext cx="5483604" cy="4583106"/>
        </p:xfrm>
        <a:graphic>
          <a:graphicData uri="http://schemas.openxmlformats.org/drawingml/2006/table">
            <a:tbl>
              <a:tblPr firstRow="1" bandRow="1">
                <a:tableStyleId>{5C22544A-7EE6-4342-B048-85BDC9FD1C3A}</a:tableStyleId>
              </a:tblPr>
              <a:tblGrid>
                <a:gridCol w="2473704">
                  <a:extLst>
                    <a:ext uri="{9D8B030D-6E8A-4147-A177-3AD203B41FA5}">
                      <a16:colId xmlns:a16="http://schemas.microsoft.com/office/drawing/2014/main" val="2144608358"/>
                    </a:ext>
                  </a:extLst>
                </a:gridCol>
                <a:gridCol w="1612900">
                  <a:extLst>
                    <a:ext uri="{9D8B030D-6E8A-4147-A177-3AD203B41FA5}">
                      <a16:colId xmlns:a16="http://schemas.microsoft.com/office/drawing/2014/main" val="118507119"/>
                    </a:ext>
                  </a:extLst>
                </a:gridCol>
                <a:gridCol w="1397000">
                  <a:extLst>
                    <a:ext uri="{9D8B030D-6E8A-4147-A177-3AD203B41FA5}">
                      <a16:colId xmlns:a16="http://schemas.microsoft.com/office/drawing/2014/main" val="1493841004"/>
                    </a:ext>
                  </a:extLst>
                </a:gridCol>
              </a:tblGrid>
              <a:tr h="416646">
                <a:tc>
                  <a:txBody>
                    <a:bodyPr/>
                    <a:lstStyle/>
                    <a:p>
                      <a:r>
                        <a:rPr lang="nl-NL"/>
                        <a:t>Fruit</a:t>
                      </a:r>
                      <a:r>
                        <a:rPr lang="nl-NL" dirty="0"/>
                        <a:t> </a:t>
                      </a:r>
                      <a:r>
                        <a:rPr lang="nl-NL"/>
                        <a:t>en </a:t>
                      </a:r>
                      <a:r>
                        <a:rPr lang="nl-NL" dirty="0"/>
                        <a:t>groenten</a:t>
                      </a:r>
                      <a:endParaRPr lang="nl-BE" dirty="0"/>
                    </a:p>
                  </a:txBody>
                  <a:tcPr/>
                </a:tc>
                <a:tc>
                  <a:txBody>
                    <a:bodyPr/>
                    <a:lstStyle/>
                    <a:p>
                      <a:r>
                        <a:rPr lang="nl-NL" dirty="0"/>
                        <a:t>      386886</a:t>
                      </a:r>
                      <a:endParaRPr lang="nl-BE" dirty="0"/>
                    </a:p>
                  </a:txBody>
                  <a:tcPr/>
                </a:tc>
                <a:tc>
                  <a:txBody>
                    <a:bodyPr/>
                    <a:lstStyle/>
                    <a:p>
                      <a:r>
                        <a:rPr lang="nl-NL" dirty="0"/>
                        <a:t>  25,44%</a:t>
                      </a:r>
                      <a:endParaRPr lang="nl-BE" dirty="0"/>
                    </a:p>
                  </a:txBody>
                  <a:tcPr/>
                </a:tc>
                <a:extLst>
                  <a:ext uri="{0D108BD9-81ED-4DB2-BD59-A6C34878D82A}">
                    <a16:rowId xmlns:a16="http://schemas.microsoft.com/office/drawing/2014/main" val="4096592207"/>
                  </a:ext>
                </a:extLst>
              </a:tr>
              <a:tr h="416646">
                <a:tc>
                  <a:txBody>
                    <a:bodyPr/>
                    <a:lstStyle/>
                    <a:p>
                      <a:r>
                        <a:rPr lang="nl-NL" b="1" dirty="0">
                          <a:solidFill>
                            <a:schemeClr val="accent5">
                              <a:lumMod val="50000"/>
                            </a:schemeClr>
                          </a:solidFill>
                        </a:rPr>
                        <a:t>Zuivelproducten</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320094</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21,05%</a:t>
                      </a:r>
                      <a:endParaRPr lang="nl-BE" b="1" dirty="0">
                        <a:solidFill>
                          <a:schemeClr val="accent5">
                            <a:lumMod val="50000"/>
                          </a:schemeClr>
                        </a:solidFill>
                      </a:endParaRPr>
                    </a:p>
                  </a:txBody>
                  <a:tcPr/>
                </a:tc>
                <a:extLst>
                  <a:ext uri="{0D108BD9-81ED-4DB2-BD59-A6C34878D82A}">
                    <a16:rowId xmlns:a16="http://schemas.microsoft.com/office/drawing/2014/main" val="1124526629"/>
                  </a:ext>
                </a:extLst>
              </a:tr>
              <a:tr h="416646">
                <a:tc>
                  <a:txBody>
                    <a:bodyPr/>
                    <a:lstStyle/>
                    <a:p>
                      <a:r>
                        <a:rPr lang="nl-NL" b="1" dirty="0">
                          <a:solidFill>
                            <a:schemeClr val="accent5">
                              <a:lumMod val="50000"/>
                            </a:schemeClr>
                          </a:solidFill>
                        </a:rPr>
                        <a:t>Graanproducten</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258882   </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17,02%</a:t>
                      </a:r>
                      <a:endParaRPr lang="nl-BE" b="1" dirty="0">
                        <a:solidFill>
                          <a:schemeClr val="accent5">
                            <a:lumMod val="50000"/>
                          </a:schemeClr>
                        </a:solidFill>
                      </a:endParaRPr>
                    </a:p>
                  </a:txBody>
                  <a:tcPr/>
                </a:tc>
                <a:extLst>
                  <a:ext uri="{0D108BD9-81ED-4DB2-BD59-A6C34878D82A}">
                    <a16:rowId xmlns:a16="http://schemas.microsoft.com/office/drawing/2014/main" val="2587043494"/>
                  </a:ext>
                </a:extLst>
              </a:tr>
              <a:tr h="416646">
                <a:tc>
                  <a:txBody>
                    <a:bodyPr/>
                    <a:lstStyle/>
                    <a:p>
                      <a:r>
                        <a:rPr lang="nl-NL" b="1" dirty="0">
                          <a:solidFill>
                            <a:schemeClr val="accent5">
                              <a:lumMod val="50000"/>
                            </a:schemeClr>
                          </a:solidFill>
                        </a:rPr>
                        <a:t>Dranken</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179796</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11,82%</a:t>
                      </a:r>
                      <a:endParaRPr lang="nl-BE" b="1" dirty="0">
                        <a:solidFill>
                          <a:schemeClr val="accent5">
                            <a:lumMod val="50000"/>
                          </a:schemeClr>
                        </a:solidFill>
                      </a:endParaRPr>
                    </a:p>
                  </a:txBody>
                  <a:tcPr/>
                </a:tc>
                <a:extLst>
                  <a:ext uri="{0D108BD9-81ED-4DB2-BD59-A6C34878D82A}">
                    <a16:rowId xmlns:a16="http://schemas.microsoft.com/office/drawing/2014/main" val="1685758404"/>
                  </a:ext>
                </a:extLst>
              </a:tr>
              <a:tr h="416646">
                <a:tc>
                  <a:txBody>
                    <a:bodyPr/>
                    <a:lstStyle/>
                    <a:p>
                      <a:r>
                        <a:rPr lang="nl-NL" b="1" dirty="0">
                          <a:solidFill>
                            <a:schemeClr val="accent5">
                              <a:lumMod val="50000"/>
                            </a:schemeClr>
                          </a:solidFill>
                        </a:rPr>
                        <a:t>Bereide gerechten</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129167</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8,49%</a:t>
                      </a:r>
                      <a:endParaRPr lang="nl-BE" b="1" dirty="0">
                        <a:solidFill>
                          <a:schemeClr val="accent5">
                            <a:lumMod val="50000"/>
                          </a:schemeClr>
                        </a:solidFill>
                      </a:endParaRPr>
                    </a:p>
                  </a:txBody>
                  <a:tcPr/>
                </a:tc>
                <a:extLst>
                  <a:ext uri="{0D108BD9-81ED-4DB2-BD59-A6C34878D82A}">
                    <a16:rowId xmlns:a16="http://schemas.microsoft.com/office/drawing/2014/main" val="3905406771"/>
                  </a:ext>
                </a:extLst>
              </a:tr>
              <a:tr h="416646">
                <a:tc>
                  <a:txBody>
                    <a:bodyPr/>
                    <a:lstStyle/>
                    <a:p>
                      <a:r>
                        <a:rPr lang="nl-NL" b="1" dirty="0">
                          <a:solidFill>
                            <a:schemeClr val="accent5">
                              <a:lumMod val="50000"/>
                            </a:schemeClr>
                          </a:solidFill>
                        </a:rPr>
                        <a:t>Suiker en zoetigheden</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73268</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4,82%</a:t>
                      </a:r>
                      <a:endParaRPr lang="nl-BE" b="1" dirty="0">
                        <a:solidFill>
                          <a:schemeClr val="accent5">
                            <a:lumMod val="50000"/>
                          </a:schemeClr>
                        </a:solidFill>
                      </a:endParaRPr>
                    </a:p>
                  </a:txBody>
                  <a:tcPr/>
                </a:tc>
                <a:extLst>
                  <a:ext uri="{0D108BD9-81ED-4DB2-BD59-A6C34878D82A}">
                    <a16:rowId xmlns:a16="http://schemas.microsoft.com/office/drawing/2014/main" val="3135362680"/>
                  </a:ext>
                </a:extLst>
              </a:tr>
              <a:tr h="416646">
                <a:tc>
                  <a:txBody>
                    <a:bodyPr/>
                    <a:lstStyle/>
                    <a:p>
                      <a:r>
                        <a:rPr lang="nl-NL" b="1" dirty="0">
                          <a:solidFill>
                            <a:schemeClr val="accent5">
                              <a:lumMod val="50000"/>
                            </a:schemeClr>
                          </a:solidFill>
                        </a:rPr>
                        <a:t>Kruiden, sausjes en zout</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52457</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3,45%</a:t>
                      </a:r>
                      <a:endParaRPr lang="nl-BE" b="1" dirty="0">
                        <a:solidFill>
                          <a:schemeClr val="accent5">
                            <a:lumMod val="50000"/>
                          </a:schemeClr>
                        </a:solidFill>
                      </a:endParaRPr>
                    </a:p>
                  </a:txBody>
                  <a:tcPr/>
                </a:tc>
                <a:extLst>
                  <a:ext uri="{0D108BD9-81ED-4DB2-BD59-A6C34878D82A}">
                    <a16:rowId xmlns:a16="http://schemas.microsoft.com/office/drawing/2014/main" val="329846052"/>
                  </a:ext>
                </a:extLst>
              </a:tr>
              <a:tr h="416646">
                <a:tc>
                  <a:txBody>
                    <a:bodyPr/>
                    <a:lstStyle/>
                    <a:p>
                      <a:r>
                        <a:rPr lang="nl-NL" b="1" dirty="0">
                          <a:solidFill>
                            <a:schemeClr val="accent5">
                              <a:lumMod val="50000"/>
                            </a:schemeClr>
                          </a:solidFill>
                        </a:rPr>
                        <a:t>Vlees en vis</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48865</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3,21%</a:t>
                      </a:r>
                      <a:endParaRPr lang="nl-BE" b="1" dirty="0">
                        <a:solidFill>
                          <a:schemeClr val="accent5">
                            <a:lumMod val="50000"/>
                          </a:schemeClr>
                        </a:solidFill>
                      </a:endParaRPr>
                    </a:p>
                  </a:txBody>
                  <a:tcPr/>
                </a:tc>
                <a:extLst>
                  <a:ext uri="{0D108BD9-81ED-4DB2-BD59-A6C34878D82A}">
                    <a16:rowId xmlns:a16="http://schemas.microsoft.com/office/drawing/2014/main" val="1159395327"/>
                  </a:ext>
                </a:extLst>
              </a:tr>
              <a:tr h="416646">
                <a:tc>
                  <a:txBody>
                    <a:bodyPr/>
                    <a:lstStyle/>
                    <a:p>
                      <a:r>
                        <a:rPr lang="nl-NL" b="1" dirty="0">
                          <a:solidFill>
                            <a:schemeClr val="accent5">
                              <a:lumMod val="50000"/>
                            </a:schemeClr>
                          </a:solidFill>
                        </a:rPr>
                        <a:t>Oliën en vetten</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37817</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2,49%</a:t>
                      </a:r>
                      <a:endParaRPr lang="nl-BE" b="1" dirty="0">
                        <a:solidFill>
                          <a:schemeClr val="accent5">
                            <a:lumMod val="50000"/>
                          </a:schemeClr>
                        </a:solidFill>
                      </a:endParaRPr>
                    </a:p>
                  </a:txBody>
                  <a:tcPr/>
                </a:tc>
                <a:extLst>
                  <a:ext uri="{0D108BD9-81ED-4DB2-BD59-A6C34878D82A}">
                    <a16:rowId xmlns:a16="http://schemas.microsoft.com/office/drawing/2014/main" val="2639429807"/>
                  </a:ext>
                </a:extLst>
              </a:tr>
              <a:tr h="416646">
                <a:tc>
                  <a:txBody>
                    <a:bodyPr/>
                    <a:lstStyle/>
                    <a:p>
                      <a:r>
                        <a:rPr lang="nl-NL" b="1" dirty="0">
                          <a:solidFill>
                            <a:schemeClr val="accent5">
                              <a:lumMod val="50000"/>
                            </a:schemeClr>
                          </a:solidFill>
                        </a:rPr>
                        <a:t>Non Food</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33639  </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2,21%</a:t>
                      </a:r>
                      <a:endParaRPr lang="nl-BE" b="1" dirty="0">
                        <a:solidFill>
                          <a:schemeClr val="accent5">
                            <a:lumMod val="50000"/>
                          </a:schemeClr>
                        </a:solidFill>
                      </a:endParaRPr>
                    </a:p>
                  </a:txBody>
                  <a:tcPr/>
                </a:tc>
                <a:extLst>
                  <a:ext uri="{0D108BD9-81ED-4DB2-BD59-A6C34878D82A}">
                    <a16:rowId xmlns:a16="http://schemas.microsoft.com/office/drawing/2014/main" val="680286895"/>
                  </a:ext>
                </a:extLst>
              </a:tr>
              <a:tr h="416646">
                <a:tc>
                  <a:txBody>
                    <a:bodyPr/>
                    <a:lstStyle/>
                    <a:p>
                      <a:r>
                        <a:rPr lang="nl-NL" b="1" dirty="0">
                          <a:solidFill>
                            <a:schemeClr val="accent5">
                              <a:lumMod val="50000"/>
                            </a:schemeClr>
                          </a:solidFill>
                        </a:rPr>
                        <a:t>Totaal</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1520871    </a:t>
                      </a:r>
                      <a:endParaRPr lang="nl-BE" b="1" dirty="0">
                        <a:solidFill>
                          <a:schemeClr val="accent5">
                            <a:lumMod val="50000"/>
                          </a:schemeClr>
                        </a:solidFill>
                      </a:endParaRPr>
                    </a:p>
                  </a:txBody>
                  <a:tcPr/>
                </a:tc>
                <a:tc>
                  <a:txBody>
                    <a:bodyPr/>
                    <a:lstStyle/>
                    <a:p>
                      <a:endParaRPr lang="nl-BE" dirty="0"/>
                    </a:p>
                  </a:txBody>
                  <a:tcPr/>
                </a:tc>
                <a:extLst>
                  <a:ext uri="{0D108BD9-81ED-4DB2-BD59-A6C34878D82A}">
                    <a16:rowId xmlns:a16="http://schemas.microsoft.com/office/drawing/2014/main" val="1903940955"/>
                  </a:ext>
                </a:extLst>
              </a:tr>
            </a:tbl>
          </a:graphicData>
        </a:graphic>
      </p:graphicFrame>
    </p:spTree>
    <p:extLst>
      <p:ext uri="{BB962C8B-B14F-4D97-AF65-F5344CB8AC3E}">
        <p14:creationId xmlns:p14="http://schemas.microsoft.com/office/powerpoint/2010/main" val="3409381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686AA83B-8E91-43A1-A7AE-00879A9CF9A2}"/>
              </a:ext>
            </a:extLst>
          </p:cNvPr>
          <p:cNvPicPr>
            <a:picLocks noGrp="1" noChangeAspect="1"/>
          </p:cNvPicPr>
          <p:nvPr>
            <p:ph idx="1"/>
          </p:nvPr>
        </p:nvPicPr>
        <p:blipFill>
          <a:blip r:embed="rId2"/>
          <a:stretch>
            <a:fillRect/>
          </a:stretch>
        </p:blipFill>
        <p:spPr>
          <a:xfrm>
            <a:off x="2280201" y="643466"/>
            <a:ext cx="7631598" cy="5571067"/>
          </a:xfrm>
          <a:prstGeom prst="rect">
            <a:avLst/>
          </a:prstGeom>
        </p:spPr>
      </p:pic>
    </p:spTree>
    <p:extLst>
      <p:ext uri="{BB962C8B-B14F-4D97-AF65-F5344CB8AC3E}">
        <p14:creationId xmlns:p14="http://schemas.microsoft.com/office/powerpoint/2010/main" val="39263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EBED3870-FE1C-4E77-84F0-4CEA7A39E177}"/>
              </a:ext>
            </a:extLst>
          </p:cNvPr>
          <p:cNvPicPr>
            <a:picLocks noGrp="1" noChangeAspect="1"/>
          </p:cNvPicPr>
          <p:nvPr>
            <p:ph idx="1"/>
          </p:nvPr>
        </p:nvPicPr>
        <p:blipFill>
          <a:blip r:embed="rId2"/>
          <a:stretch>
            <a:fillRect/>
          </a:stretch>
        </p:blipFill>
        <p:spPr>
          <a:xfrm>
            <a:off x="2319005" y="643466"/>
            <a:ext cx="7553990" cy="5571067"/>
          </a:xfrm>
          <a:prstGeom prst="rect">
            <a:avLst/>
          </a:prstGeom>
        </p:spPr>
      </p:pic>
    </p:spTree>
    <p:extLst>
      <p:ext uri="{BB962C8B-B14F-4D97-AF65-F5344CB8AC3E}">
        <p14:creationId xmlns:p14="http://schemas.microsoft.com/office/powerpoint/2010/main" val="3507084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BB354-52CA-4354-A032-67BED59A8B49}"/>
              </a:ext>
            </a:extLst>
          </p:cNvPr>
          <p:cNvSpPr>
            <a:spLocks noGrp="1"/>
          </p:cNvSpPr>
          <p:nvPr>
            <p:ph type="title"/>
          </p:nvPr>
        </p:nvSpPr>
        <p:spPr/>
        <p:txBody>
          <a:bodyPr/>
          <a:lstStyle/>
          <a:p>
            <a:pPr algn="ctr"/>
            <a:r>
              <a:rPr lang="nl-NL" b="1" dirty="0">
                <a:solidFill>
                  <a:schemeClr val="accent5">
                    <a:lumMod val="50000"/>
                  </a:schemeClr>
                </a:solidFill>
              </a:rPr>
              <a:t>Acties</a:t>
            </a:r>
            <a:endParaRPr lang="nl-BE" b="1" dirty="0">
              <a:solidFill>
                <a:schemeClr val="accent5">
                  <a:lumMod val="50000"/>
                </a:schemeClr>
              </a:solidFill>
            </a:endParaRPr>
          </a:p>
        </p:txBody>
      </p:sp>
      <p:sp>
        <p:nvSpPr>
          <p:cNvPr id="3" name="Tijdelijke aanduiding voor inhoud 2">
            <a:extLst>
              <a:ext uri="{FF2B5EF4-FFF2-40B4-BE49-F238E27FC236}">
                <a16:creationId xmlns:a16="http://schemas.microsoft.com/office/drawing/2014/main" id="{44407A0B-B222-41A8-A821-1D675A9AB193}"/>
              </a:ext>
            </a:extLst>
          </p:cNvPr>
          <p:cNvSpPr>
            <a:spLocks noGrp="1"/>
          </p:cNvSpPr>
          <p:nvPr>
            <p:ph idx="1"/>
          </p:nvPr>
        </p:nvSpPr>
        <p:spPr/>
        <p:txBody>
          <a:bodyPr/>
          <a:lstStyle/>
          <a:p>
            <a:pPr>
              <a:buFont typeface="Wingdings" panose="05000000000000000000" pitchFamily="2" charset="2"/>
              <a:buChar char="§"/>
            </a:pPr>
            <a:endParaRPr lang="nl-NL" dirty="0"/>
          </a:p>
          <a:p>
            <a:pPr>
              <a:buFont typeface="Wingdings" panose="05000000000000000000" pitchFamily="2" charset="2"/>
              <a:buChar char="§"/>
            </a:pPr>
            <a:r>
              <a:rPr lang="nl-BE" sz="2000" dirty="0">
                <a:solidFill>
                  <a:schemeClr val="accent5">
                    <a:lumMod val="50000"/>
                  </a:schemeClr>
                </a:solidFill>
              </a:rPr>
              <a:t>        Delhaize actie voor de VBL                                              Colruyt actie voor de VBL</a:t>
            </a:r>
          </a:p>
        </p:txBody>
      </p:sp>
      <p:graphicFrame>
        <p:nvGraphicFramePr>
          <p:cNvPr id="5" name="Tabel 5">
            <a:extLst>
              <a:ext uri="{FF2B5EF4-FFF2-40B4-BE49-F238E27FC236}">
                <a16:creationId xmlns:a16="http://schemas.microsoft.com/office/drawing/2014/main" id="{13BDB110-CCA2-419F-A2AD-17152F5A731B}"/>
              </a:ext>
            </a:extLst>
          </p:cNvPr>
          <p:cNvGraphicFramePr>
            <a:graphicFrameLocks noGrp="1"/>
          </p:cNvGraphicFramePr>
          <p:nvPr/>
        </p:nvGraphicFramePr>
        <p:xfrm>
          <a:off x="6946084" y="3011523"/>
          <a:ext cx="2743200" cy="110744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2325123985"/>
                    </a:ext>
                  </a:extLst>
                </a:gridCol>
                <a:gridCol w="914400">
                  <a:extLst>
                    <a:ext uri="{9D8B030D-6E8A-4147-A177-3AD203B41FA5}">
                      <a16:colId xmlns:a16="http://schemas.microsoft.com/office/drawing/2014/main" val="3955179963"/>
                    </a:ext>
                  </a:extLst>
                </a:gridCol>
                <a:gridCol w="914400">
                  <a:extLst>
                    <a:ext uri="{9D8B030D-6E8A-4147-A177-3AD203B41FA5}">
                      <a16:colId xmlns:a16="http://schemas.microsoft.com/office/drawing/2014/main" val="414982824"/>
                    </a:ext>
                  </a:extLst>
                </a:gridCol>
              </a:tblGrid>
              <a:tr h="361406">
                <a:tc>
                  <a:txBody>
                    <a:bodyPr/>
                    <a:lstStyle/>
                    <a:p>
                      <a:r>
                        <a:rPr lang="nl-NL" dirty="0"/>
                        <a:t>  2018</a:t>
                      </a:r>
                      <a:endParaRPr lang="nl-BE" dirty="0"/>
                    </a:p>
                  </a:txBody>
                  <a:tcPr/>
                </a:tc>
                <a:tc>
                  <a:txBody>
                    <a:bodyPr/>
                    <a:lstStyle/>
                    <a:p>
                      <a:r>
                        <a:rPr lang="nl-NL" dirty="0"/>
                        <a:t>    4197</a:t>
                      </a:r>
                      <a:endParaRPr lang="nl-BE" dirty="0"/>
                    </a:p>
                  </a:txBody>
                  <a:tcPr/>
                </a:tc>
                <a:tc>
                  <a:txBody>
                    <a:bodyPr/>
                    <a:lstStyle/>
                    <a:p>
                      <a:endParaRPr lang="nl-BE"/>
                    </a:p>
                  </a:txBody>
                  <a:tcPr/>
                </a:tc>
                <a:extLst>
                  <a:ext uri="{0D108BD9-81ED-4DB2-BD59-A6C34878D82A}">
                    <a16:rowId xmlns:a16="http://schemas.microsoft.com/office/drawing/2014/main" val="3395951727"/>
                  </a:ext>
                </a:extLst>
              </a:tr>
              <a:tr h="370840">
                <a:tc>
                  <a:txBody>
                    <a:bodyPr/>
                    <a:lstStyle/>
                    <a:p>
                      <a:r>
                        <a:rPr lang="nl-NL" b="1" dirty="0">
                          <a:solidFill>
                            <a:schemeClr val="accent5">
                              <a:lumMod val="50000"/>
                            </a:schemeClr>
                          </a:solidFill>
                        </a:rPr>
                        <a:t>  2019</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16647</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+297%</a:t>
                      </a:r>
                      <a:endParaRPr lang="nl-BE" b="1" dirty="0">
                        <a:solidFill>
                          <a:schemeClr val="accent5">
                            <a:lumMod val="50000"/>
                          </a:schemeClr>
                        </a:solidFill>
                      </a:endParaRPr>
                    </a:p>
                  </a:txBody>
                  <a:tcPr/>
                </a:tc>
                <a:extLst>
                  <a:ext uri="{0D108BD9-81ED-4DB2-BD59-A6C34878D82A}">
                    <a16:rowId xmlns:a16="http://schemas.microsoft.com/office/drawing/2014/main" val="1213767555"/>
                  </a:ext>
                </a:extLst>
              </a:tr>
              <a:tr h="370840">
                <a:tc>
                  <a:txBody>
                    <a:bodyPr/>
                    <a:lstStyle/>
                    <a:p>
                      <a:r>
                        <a:rPr lang="nl-NL" b="1" dirty="0">
                          <a:solidFill>
                            <a:schemeClr val="accent5">
                              <a:lumMod val="50000"/>
                            </a:schemeClr>
                          </a:solidFill>
                        </a:rPr>
                        <a:t>  2020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a:t>
                      </a:r>
                      <a:endParaRPr lang="nl-BE" b="1" dirty="0">
                        <a:solidFill>
                          <a:schemeClr val="accent5">
                            <a:lumMod val="50000"/>
                          </a:schemeClr>
                        </a:solidFill>
                      </a:endParaRPr>
                    </a:p>
                  </a:txBody>
                  <a:tcPr/>
                </a:tc>
                <a:tc>
                  <a:txBody>
                    <a:bodyPr/>
                    <a:lstStyle/>
                    <a:p>
                      <a:endParaRPr lang="nl-BE" b="1" dirty="0">
                        <a:solidFill>
                          <a:schemeClr val="accent5">
                            <a:lumMod val="50000"/>
                          </a:schemeClr>
                        </a:solidFill>
                      </a:endParaRPr>
                    </a:p>
                  </a:txBody>
                  <a:tcPr/>
                </a:tc>
                <a:extLst>
                  <a:ext uri="{0D108BD9-81ED-4DB2-BD59-A6C34878D82A}">
                    <a16:rowId xmlns:a16="http://schemas.microsoft.com/office/drawing/2014/main" val="322324089"/>
                  </a:ext>
                </a:extLst>
              </a:tr>
            </a:tbl>
          </a:graphicData>
        </a:graphic>
      </p:graphicFrame>
      <p:graphicFrame>
        <p:nvGraphicFramePr>
          <p:cNvPr id="6" name="Tabel 6">
            <a:extLst>
              <a:ext uri="{FF2B5EF4-FFF2-40B4-BE49-F238E27FC236}">
                <a16:creationId xmlns:a16="http://schemas.microsoft.com/office/drawing/2014/main" id="{CAE62128-DDE2-4A4C-9099-FC851532A2B9}"/>
              </a:ext>
            </a:extLst>
          </p:cNvPr>
          <p:cNvGraphicFramePr>
            <a:graphicFrameLocks noGrp="1"/>
          </p:cNvGraphicFramePr>
          <p:nvPr/>
        </p:nvGraphicFramePr>
        <p:xfrm>
          <a:off x="1585520" y="3020037"/>
          <a:ext cx="2818700" cy="1098926"/>
        </p:xfrm>
        <a:graphic>
          <a:graphicData uri="http://schemas.openxmlformats.org/drawingml/2006/table">
            <a:tbl>
              <a:tblPr firstRow="1" bandRow="1">
                <a:tableStyleId>{5C22544A-7EE6-4342-B048-85BDC9FD1C3A}</a:tableStyleId>
              </a:tblPr>
              <a:tblGrid>
                <a:gridCol w="852030">
                  <a:extLst>
                    <a:ext uri="{9D8B030D-6E8A-4147-A177-3AD203B41FA5}">
                      <a16:colId xmlns:a16="http://schemas.microsoft.com/office/drawing/2014/main" val="778346736"/>
                    </a:ext>
                  </a:extLst>
                </a:gridCol>
                <a:gridCol w="983335">
                  <a:extLst>
                    <a:ext uri="{9D8B030D-6E8A-4147-A177-3AD203B41FA5}">
                      <a16:colId xmlns:a16="http://schemas.microsoft.com/office/drawing/2014/main" val="2968737355"/>
                    </a:ext>
                  </a:extLst>
                </a:gridCol>
                <a:gridCol w="983335">
                  <a:extLst>
                    <a:ext uri="{9D8B030D-6E8A-4147-A177-3AD203B41FA5}">
                      <a16:colId xmlns:a16="http://schemas.microsoft.com/office/drawing/2014/main" val="3591251693"/>
                    </a:ext>
                  </a:extLst>
                </a:gridCol>
              </a:tblGrid>
              <a:tr h="348760">
                <a:tc>
                  <a:txBody>
                    <a:bodyPr/>
                    <a:lstStyle/>
                    <a:p>
                      <a:r>
                        <a:rPr lang="nl-NL" dirty="0"/>
                        <a:t>  2018</a:t>
                      </a:r>
                      <a:endParaRPr lang="nl-BE" dirty="0"/>
                    </a:p>
                  </a:txBody>
                  <a:tcPr/>
                </a:tc>
                <a:tc>
                  <a:txBody>
                    <a:bodyPr/>
                    <a:lstStyle/>
                    <a:p>
                      <a:r>
                        <a:rPr lang="nl-NL" dirty="0"/>
                        <a:t>  41727</a:t>
                      </a:r>
                      <a:endParaRPr lang="nl-BE" dirty="0"/>
                    </a:p>
                  </a:txBody>
                  <a:tcPr/>
                </a:tc>
                <a:tc>
                  <a:txBody>
                    <a:bodyPr/>
                    <a:lstStyle/>
                    <a:p>
                      <a:endParaRPr lang="nl-BE"/>
                    </a:p>
                  </a:txBody>
                  <a:tcPr/>
                </a:tc>
                <a:extLst>
                  <a:ext uri="{0D108BD9-81ED-4DB2-BD59-A6C34878D82A}">
                    <a16:rowId xmlns:a16="http://schemas.microsoft.com/office/drawing/2014/main" val="4072436685"/>
                  </a:ext>
                </a:extLst>
              </a:tr>
              <a:tr h="366583">
                <a:tc>
                  <a:txBody>
                    <a:bodyPr/>
                    <a:lstStyle/>
                    <a:p>
                      <a:r>
                        <a:rPr lang="nl-NL" b="1" dirty="0">
                          <a:solidFill>
                            <a:schemeClr val="accent5">
                              <a:lumMod val="50000"/>
                            </a:schemeClr>
                          </a:solidFill>
                        </a:rPr>
                        <a:t>  2019</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42389</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+ 1,6%</a:t>
                      </a:r>
                      <a:endParaRPr lang="nl-BE" b="1" dirty="0">
                        <a:solidFill>
                          <a:schemeClr val="accent5">
                            <a:lumMod val="50000"/>
                          </a:schemeClr>
                        </a:solidFill>
                      </a:endParaRPr>
                    </a:p>
                  </a:txBody>
                  <a:tcPr/>
                </a:tc>
                <a:extLst>
                  <a:ext uri="{0D108BD9-81ED-4DB2-BD59-A6C34878D82A}">
                    <a16:rowId xmlns:a16="http://schemas.microsoft.com/office/drawing/2014/main" val="1013619204"/>
                  </a:ext>
                </a:extLst>
              </a:tr>
              <a:tr h="366583">
                <a:tc>
                  <a:txBody>
                    <a:bodyPr/>
                    <a:lstStyle/>
                    <a:p>
                      <a:r>
                        <a:rPr lang="nl-NL" b="1" dirty="0">
                          <a:solidFill>
                            <a:schemeClr val="accent5">
                              <a:lumMod val="50000"/>
                            </a:schemeClr>
                          </a:solidFill>
                        </a:rPr>
                        <a:t>  2020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21654</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- 48,9%</a:t>
                      </a:r>
                      <a:endParaRPr lang="nl-BE" b="1" dirty="0">
                        <a:solidFill>
                          <a:schemeClr val="accent5">
                            <a:lumMod val="50000"/>
                          </a:schemeClr>
                        </a:solidFill>
                      </a:endParaRPr>
                    </a:p>
                  </a:txBody>
                  <a:tcPr/>
                </a:tc>
                <a:extLst>
                  <a:ext uri="{0D108BD9-81ED-4DB2-BD59-A6C34878D82A}">
                    <a16:rowId xmlns:a16="http://schemas.microsoft.com/office/drawing/2014/main" val="4261807311"/>
                  </a:ext>
                </a:extLst>
              </a:tr>
            </a:tbl>
          </a:graphicData>
        </a:graphic>
      </p:graphicFrame>
      <p:sp>
        <p:nvSpPr>
          <p:cNvPr id="8" name="Tekstvak 7">
            <a:extLst>
              <a:ext uri="{FF2B5EF4-FFF2-40B4-BE49-F238E27FC236}">
                <a16:creationId xmlns:a16="http://schemas.microsoft.com/office/drawing/2014/main" id="{C8C16480-9A77-42E6-8D8A-0240F7B89C0E}"/>
              </a:ext>
            </a:extLst>
          </p:cNvPr>
          <p:cNvSpPr txBox="1"/>
          <p:nvPr/>
        </p:nvSpPr>
        <p:spPr>
          <a:xfrm>
            <a:off x="3460458" y="4381531"/>
            <a:ext cx="609460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Nationaal resultaat Delhaize en Colruyt actie: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aphicFrame>
        <p:nvGraphicFramePr>
          <p:cNvPr id="11" name="Tabel 11">
            <a:extLst>
              <a:ext uri="{FF2B5EF4-FFF2-40B4-BE49-F238E27FC236}">
                <a16:creationId xmlns:a16="http://schemas.microsoft.com/office/drawing/2014/main" id="{3BB81825-4A85-467D-A523-03CD59A29E94}"/>
              </a:ext>
            </a:extLst>
          </p:cNvPr>
          <p:cNvGraphicFramePr>
            <a:graphicFrameLocks noGrp="1"/>
          </p:cNvGraphicFramePr>
          <p:nvPr/>
        </p:nvGraphicFramePr>
        <p:xfrm>
          <a:off x="1778466" y="4999232"/>
          <a:ext cx="8146645" cy="1483360"/>
        </p:xfrm>
        <a:graphic>
          <a:graphicData uri="http://schemas.openxmlformats.org/drawingml/2006/table">
            <a:tbl>
              <a:tblPr firstRow="1" bandRow="1">
                <a:tableStyleId>{5C22544A-7EE6-4342-B048-85BDC9FD1C3A}</a:tableStyleId>
              </a:tblPr>
              <a:tblGrid>
                <a:gridCol w="1373310">
                  <a:extLst>
                    <a:ext uri="{9D8B030D-6E8A-4147-A177-3AD203B41FA5}">
                      <a16:colId xmlns:a16="http://schemas.microsoft.com/office/drawing/2014/main" val="3810776639"/>
                    </a:ext>
                  </a:extLst>
                </a:gridCol>
                <a:gridCol w="1354667">
                  <a:extLst>
                    <a:ext uri="{9D8B030D-6E8A-4147-A177-3AD203B41FA5}">
                      <a16:colId xmlns:a16="http://schemas.microsoft.com/office/drawing/2014/main" val="3146621567"/>
                    </a:ext>
                  </a:extLst>
                </a:gridCol>
                <a:gridCol w="1354667">
                  <a:extLst>
                    <a:ext uri="{9D8B030D-6E8A-4147-A177-3AD203B41FA5}">
                      <a16:colId xmlns:a16="http://schemas.microsoft.com/office/drawing/2014/main" val="4176050489"/>
                    </a:ext>
                  </a:extLst>
                </a:gridCol>
                <a:gridCol w="1354667">
                  <a:extLst>
                    <a:ext uri="{9D8B030D-6E8A-4147-A177-3AD203B41FA5}">
                      <a16:colId xmlns:a16="http://schemas.microsoft.com/office/drawing/2014/main" val="1603991464"/>
                    </a:ext>
                  </a:extLst>
                </a:gridCol>
                <a:gridCol w="1354667">
                  <a:extLst>
                    <a:ext uri="{9D8B030D-6E8A-4147-A177-3AD203B41FA5}">
                      <a16:colId xmlns:a16="http://schemas.microsoft.com/office/drawing/2014/main" val="1490481980"/>
                    </a:ext>
                  </a:extLst>
                </a:gridCol>
                <a:gridCol w="1354667">
                  <a:extLst>
                    <a:ext uri="{9D8B030D-6E8A-4147-A177-3AD203B41FA5}">
                      <a16:colId xmlns:a16="http://schemas.microsoft.com/office/drawing/2014/main" val="3693560683"/>
                    </a:ext>
                  </a:extLst>
                </a:gridCol>
              </a:tblGrid>
              <a:tr h="370840">
                <a:tc>
                  <a:txBody>
                    <a:bodyPr/>
                    <a:lstStyle/>
                    <a:p>
                      <a:endParaRPr lang="nl-BE"/>
                    </a:p>
                  </a:txBody>
                  <a:tcPr/>
                </a:tc>
                <a:tc>
                  <a:txBody>
                    <a:bodyPr/>
                    <a:lstStyle/>
                    <a:p>
                      <a:r>
                        <a:rPr lang="nl-NL" dirty="0"/>
                        <a:t>       2018</a:t>
                      </a:r>
                      <a:endParaRPr lang="nl-BE" dirty="0"/>
                    </a:p>
                  </a:txBody>
                  <a:tcPr/>
                </a:tc>
                <a:tc>
                  <a:txBody>
                    <a:bodyPr/>
                    <a:lstStyle/>
                    <a:p>
                      <a:r>
                        <a:rPr lang="nl-NL" dirty="0"/>
                        <a:t>       2019</a:t>
                      </a:r>
                      <a:endParaRPr lang="nl-BE" dirty="0"/>
                    </a:p>
                  </a:txBody>
                  <a:tcPr/>
                </a:tc>
                <a:tc>
                  <a:txBody>
                    <a:bodyPr/>
                    <a:lstStyle/>
                    <a:p>
                      <a:r>
                        <a:rPr lang="nl-NL" dirty="0"/>
                        <a:t>      2020</a:t>
                      </a:r>
                      <a:endParaRPr lang="nl-BE" dirty="0"/>
                    </a:p>
                  </a:txBody>
                  <a:tcPr/>
                </a:tc>
                <a:tc>
                  <a:txBody>
                    <a:bodyPr/>
                    <a:lstStyle/>
                    <a:p>
                      <a:r>
                        <a:rPr lang="nl-NL" dirty="0"/>
                        <a:t> 2019/2020    </a:t>
                      </a:r>
                      <a:endParaRPr lang="nl-BE" dirty="0"/>
                    </a:p>
                  </a:txBody>
                  <a:tcPr/>
                </a:tc>
                <a:tc>
                  <a:txBody>
                    <a:bodyPr/>
                    <a:lstStyle/>
                    <a:p>
                      <a:r>
                        <a:rPr lang="nl-NL" dirty="0"/>
                        <a:t>           %</a:t>
                      </a:r>
                      <a:endParaRPr lang="nl-BE" dirty="0"/>
                    </a:p>
                  </a:txBody>
                  <a:tcPr/>
                </a:tc>
                <a:extLst>
                  <a:ext uri="{0D108BD9-81ED-4DB2-BD59-A6C34878D82A}">
                    <a16:rowId xmlns:a16="http://schemas.microsoft.com/office/drawing/2014/main" val="238606926"/>
                  </a:ext>
                </a:extLst>
              </a:tr>
              <a:tr h="370840">
                <a:tc>
                  <a:txBody>
                    <a:bodyPr/>
                    <a:lstStyle/>
                    <a:p>
                      <a:r>
                        <a:rPr lang="nl-NL" b="1" dirty="0">
                          <a:solidFill>
                            <a:schemeClr val="accent5">
                              <a:lumMod val="50000"/>
                            </a:schemeClr>
                          </a:solidFill>
                        </a:rPr>
                        <a:t>Colruyt</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236625</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284378</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137629          </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-146749</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- 51,6%</a:t>
                      </a:r>
                      <a:endParaRPr lang="nl-BE" b="1" dirty="0">
                        <a:solidFill>
                          <a:schemeClr val="accent5">
                            <a:lumMod val="50000"/>
                          </a:schemeClr>
                        </a:solidFill>
                      </a:endParaRPr>
                    </a:p>
                  </a:txBody>
                  <a:tcPr/>
                </a:tc>
                <a:extLst>
                  <a:ext uri="{0D108BD9-81ED-4DB2-BD59-A6C34878D82A}">
                    <a16:rowId xmlns:a16="http://schemas.microsoft.com/office/drawing/2014/main" val="3700101360"/>
                  </a:ext>
                </a:extLst>
              </a:tr>
              <a:tr h="370840">
                <a:tc>
                  <a:txBody>
                    <a:bodyPr/>
                    <a:lstStyle/>
                    <a:p>
                      <a:r>
                        <a:rPr lang="nl-NL" b="1" dirty="0">
                          <a:solidFill>
                            <a:schemeClr val="accent5">
                              <a:lumMod val="50000"/>
                            </a:schemeClr>
                          </a:solidFill>
                        </a:rPr>
                        <a:t>Delhaize</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580000   </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605558</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244107</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-361451</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- 59,7%</a:t>
                      </a:r>
                      <a:endParaRPr lang="nl-BE" b="1" dirty="0">
                        <a:solidFill>
                          <a:schemeClr val="accent5">
                            <a:lumMod val="50000"/>
                          </a:schemeClr>
                        </a:solidFill>
                      </a:endParaRPr>
                    </a:p>
                  </a:txBody>
                  <a:tcPr/>
                </a:tc>
                <a:extLst>
                  <a:ext uri="{0D108BD9-81ED-4DB2-BD59-A6C34878D82A}">
                    <a16:rowId xmlns:a16="http://schemas.microsoft.com/office/drawing/2014/main" val="2686890069"/>
                  </a:ext>
                </a:extLst>
              </a:tr>
              <a:tr h="370840">
                <a:tc>
                  <a:txBody>
                    <a:bodyPr/>
                    <a:lstStyle/>
                    <a:p>
                      <a:r>
                        <a:rPr lang="nl-NL" b="1" dirty="0">
                          <a:solidFill>
                            <a:schemeClr val="accent5">
                              <a:lumMod val="50000"/>
                            </a:schemeClr>
                          </a:solidFill>
                        </a:rPr>
                        <a:t>Totaal</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816625</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889930</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381736</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-508194</a:t>
                      </a:r>
                      <a:endParaRPr lang="nl-BE" b="1" dirty="0">
                        <a:solidFill>
                          <a:schemeClr val="accent5">
                            <a:lumMod val="50000"/>
                          </a:schemeClr>
                        </a:solidFill>
                      </a:endParaRPr>
                    </a:p>
                  </a:txBody>
                  <a:tcPr/>
                </a:tc>
                <a:tc>
                  <a:txBody>
                    <a:bodyPr/>
                    <a:lstStyle/>
                    <a:p>
                      <a:r>
                        <a:rPr lang="nl-NL" b="1" dirty="0">
                          <a:solidFill>
                            <a:schemeClr val="accent5">
                              <a:lumMod val="50000"/>
                            </a:schemeClr>
                          </a:solidFill>
                        </a:rPr>
                        <a:t>       -57,1%</a:t>
                      </a:r>
                      <a:endParaRPr lang="nl-BE" b="1" dirty="0">
                        <a:solidFill>
                          <a:schemeClr val="accent5">
                            <a:lumMod val="50000"/>
                          </a:schemeClr>
                        </a:solidFill>
                      </a:endParaRPr>
                    </a:p>
                  </a:txBody>
                  <a:tcPr/>
                </a:tc>
                <a:extLst>
                  <a:ext uri="{0D108BD9-81ED-4DB2-BD59-A6C34878D82A}">
                    <a16:rowId xmlns:a16="http://schemas.microsoft.com/office/drawing/2014/main" val="1850542810"/>
                  </a:ext>
                </a:extLst>
              </a:tr>
            </a:tbl>
          </a:graphicData>
        </a:graphic>
      </p:graphicFrame>
    </p:spTree>
    <p:extLst>
      <p:ext uri="{BB962C8B-B14F-4D97-AF65-F5344CB8AC3E}">
        <p14:creationId xmlns:p14="http://schemas.microsoft.com/office/powerpoint/2010/main" val="2613457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3641E-1C69-474B-93FF-7D85A83A4E8B}"/>
              </a:ext>
            </a:extLst>
          </p:cNvPr>
          <p:cNvSpPr>
            <a:spLocks noGrp="1"/>
          </p:cNvSpPr>
          <p:nvPr>
            <p:ph type="title"/>
          </p:nvPr>
        </p:nvSpPr>
        <p:spPr/>
        <p:txBody>
          <a:bodyPr/>
          <a:lstStyle/>
          <a:p>
            <a:pPr algn="ctr"/>
            <a:r>
              <a:rPr lang="nl-NL" b="1" dirty="0"/>
              <a:t>UITDAGINGEN</a:t>
            </a:r>
            <a:endParaRPr lang="nl-BE" b="1" dirty="0"/>
          </a:p>
        </p:txBody>
      </p:sp>
      <p:sp>
        <p:nvSpPr>
          <p:cNvPr id="3" name="Tijdelijke aanduiding voor inhoud 2">
            <a:extLst>
              <a:ext uri="{FF2B5EF4-FFF2-40B4-BE49-F238E27FC236}">
                <a16:creationId xmlns:a16="http://schemas.microsoft.com/office/drawing/2014/main" id="{91C2AB94-BB5B-469D-9577-03D9F9F53A87}"/>
              </a:ext>
            </a:extLst>
          </p:cNvPr>
          <p:cNvSpPr>
            <a:spLocks noGrp="1"/>
          </p:cNvSpPr>
          <p:nvPr>
            <p:ph idx="1"/>
          </p:nvPr>
        </p:nvSpPr>
        <p:spPr/>
        <p:txBody>
          <a:bodyPr>
            <a:normAutofit/>
          </a:bodyPr>
          <a:lstStyle/>
          <a:p>
            <a:endParaRPr lang="nl-NL" dirty="0"/>
          </a:p>
          <a:p>
            <a:r>
              <a:rPr lang="nl-BE" sz="1800" dirty="0">
                <a:effectLst/>
                <a:latin typeface="Calibri" panose="020F0502020204030204" pitchFamily="34" charset="0"/>
                <a:ea typeface="Calibri" panose="020F0502020204030204" pitchFamily="34" charset="0"/>
                <a:cs typeface="Times New Roman" panose="02020603050405020304" pitchFamily="18" charset="0"/>
              </a:rPr>
              <a:t>Vooral inzetten op verse voeding.</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Omhalingen optimaliseren ( bv Colruyt ronde)</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Invriezen en etikettering</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FAVV voorschriften </a:t>
            </a:r>
          </a:p>
          <a:p>
            <a:r>
              <a:rPr lang="nl-BE" sz="1800">
                <a:effectLst/>
                <a:latin typeface="Calibri" panose="020F0502020204030204" pitchFamily="34" charset="0"/>
                <a:ea typeface="Calibri" panose="020F0502020204030204" pitchFamily="34" charset="0"/>
                <a:cs typeface="Times New Roman" panose="02020603050405020304" pitchFamily="18" charset="0"/>
              </a:rPr>
              <a:t>Afval beheersing</a:t>
            </a:r>
          </a:p>
          <a:p>
            <a:r>
              <a:rPr lang="nl-BE" sz="1800">
                <a:effectLst/>
                <a:latin typeface="Calibri" panose="020F0502020204030204" pitchFamily="34" charset="0"/>
                <a:ea typeface="Calibri" panose="020F0502020204030204" pitchFamily="34" charset="0"/>
                <a:cs typeface="Times New Roman" panose="02020603050405020304" pitchFamily="18" charset="0"/>
              </a:rPr>
              <a:t>Schenkingsbeurs??</a:t>
            </a:r>
          </a:p>
          <a:p>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0" indent="0" algn="r">
              <a:buNone/>
            </a:pPr>
            <a:r>
              <a:rPr lang="nl-BE" sz="1400" i="1">
                <a:effectLst/>
                <a:latin typeface="Calibri" panose="020F0502020204030204" pitchFamily="34" charset="0"/>
                <a:ea typeface="Calibri" panose="020F0502020204030204" pitchFamily="34" charset="0"/>
                <a:cs typeface="Times New Roman" panose="02020603050405020304" pitchFamily="18" charset="0"/>
              </a:rPr>
              <a:t>Speciale </a:t>
            </a:r>
            <a:r>
              <a:rPr lang="nl-BE" sz="1400" i="1" dirty="0">
                <a:effectLst/>
                <a:latin typeface="Calibri" panose="020F0502020204030204" pitchFamily="34" charset="0"/>
                <a:ea typeface="Calibri" panose="020F0502020204030204" pitchFamily="34" charset="0"/>
                <a:cs typeface="Times New Roman" panose="02020603050405020304" pitchFamily="18" charset="0"/>
              </a:rPr>
              <a:t>dank aan Jos en Bart voor de hulp bij het maken van dit verslag</a:t>
            </a:r>
            <a:r>
              <a:rPr lang="nl-BE" sz="1800" dirty="0">
                <a:effectLst/>
                <a:latin typeface="Calibri" panose="020F0502020204030204" pitchFamily="34" charset="0"/>
                <a:ea typeface="Calibri" panose="020F0502020204030204" pitchFamily="34" charset="0"/>
                <a:cs typeface="Times New Roman" panose="02020603050405020304" pitchFamily="18" charset="0"/>
              </a:rPr>
              <a:t>.</a:t>
            </a:r>
            <a:r>
              <a:rPr lang="nl-BE"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80235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en&#10;&#10;Automatisch gegenereerde beschrijving">
            <a:extLst>
              <a:ext uri="{FF2B5EF4-FFF2-40B4-BE49-F238E27FC236}">
                <a16:creationId xmlns:a16="http://schemas.microsoft.com/office/drawing/2014/main" id="{45613196-4ABB-48D6-A6AD-23BAAA3BE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101" y="576868"/>
            <a:ext cx="5715798" cy="4972744"/>
          </a:xfrm>
          <a:prstGeom prst="rect">
            <a:avLst/>
          </a:prstGeom>
        </p:spPr>
      </p:pic>
    </p:spTree>
    <p:extLst>
      <p:ext uri="{BB962C8B-B14F-4D97-AF65-F5344CB8AC3E}">
        <p14:creationId xmlns:p14="http://schemas.microsoft.com/office/powerpoint/2010/main" val="951490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D7DEC-A05F-4346-B85D-7F410D15EDBC}"/>
              </a:ext>
            </a:extLst>
          </p:cNvPr>
          <p:cNvSpPr>
            <a:spLocks noGrp="1"/>
          </p:cNvSpPr>
          <p:nvPr>
            <p:ph type="title"/>
          </p:nvPr>
        </p:nvSpPr>
        <p:spPr/>
        <p:txBody>
          <a:bodyPr/>
          <a:lstStyle/>
          <a:p>
            <a:pPr algn="ctr"/>
            <a:r>
              <a:rPr lang="nl-NL" dirty="0">
                <a:solidFill>
                  <a:schemeClr val="accent6">
                    <a:lumMod val="75000"/>
                  </a:schemeClr>
                </a:solidFill>
              </a:rPr>
              <a:t>Bedankt voor uw aandacht.</a:t>
            </a:r>
            <a:endParaRPr lang="nl-BE" dirty="0">
              <a:solidFill>
                <a:schemeClr val="accent6">
                  <a:lumMod val="75000"/>
                </a:schemeClr>
              </a:solidFill>
            </a:endParaRPr>
          </a:p>
        </p:txBody>
      </p:sp>
      <p:pic>
        <p:nvPicPr>
          <p:cNvPr id="5" name="Tijdelijke aanduiding voor inhoud 4" descr="Jonge zakenman armen gekruist">
            <a:extLst>
              <a:ext uri="{FF2B5EF4-FFF2-40B4-BE49-F238E27FC236}">
                <a16:creationId xmlns:a16="http://schemas.microsoft.com/office/drawing/2014/main" id="{06A8FBDA-8749-4260-86D6-F48EA2656B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4796" y="1825625"/>
            <a:ext cx="2282407" cy="4351338"/>
          </a:xfrm>
        </p:spPr>
      </p:pic>
    </p:spTree>
    <p:extLst>
      <p:ext uri="{BB962C8B-B14F-4D97-AF65-F5344CB8AC3E}">
        <p14:creationId xmlns:p14="http://schemas.microsoft.com/office/powerpoint/2010/main" val="3161023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CE2F50-5970-43B1-828D-89485B139921}"/>
              </a:ext>
            </a:extLst>
          </p:cNvPr>
          <p:cNvSpPr>
            <a:spLocks noGrp="1"/>
          </p:cNvSpPr>
          <p:nvPr>
            <p:ph type="ctrTitle"/>
          </p:nvPr>
        </p:nvSpPr>
        <p:spPr>
          <a:xfrm>
            <a:off x="2618912" y="1118586"/>
            <a:ext cx="6706320" cy="2390732"/>
          </a:xfrm>
        </p:spPr>
        <p:txBody>
          <a:bodyPr>
            <a:normAutofit/>
          </a:bodyPr>
          <a:lstStyle/>
          <a:p>
            <a:pPr algn="ctr"/>
            <a:r>
              <a:rPr lang="nl-BE" sz="6000" dirty="0">
                <a:solidFill>
                  <a:srgbClr val="92D050"/>
                </a:solidFill>
              </a:rPr>
              <a:t>Voedselbank Limburg vzw</a:t>
            </a:r>
          </a:p>
        </p:txBody>
      </p:sp>
      <p:sp>
        <p:nvSpPr>
          <p:cNvPr id="3" name="Ondertitel 2">
            <a:extLst>
              <a:ext uri="{FF2B5EF4-FFF2-40B4-BE49-F238E27FC236}">
                <a16:creationId xmlns:a16="http://schemas.microsoft.com/office/drawing/2014/main" id="{B9B817CA-8E80-4112-B635-C9959AFD2B7C}"/>
              </a:ext>
            </a:extLst>
          </p:cNvPr>
          <p:cNvSpPr>
            <a:spLocks noGrp="1"/>
          </p:cNvSpPr>
          <p:nvPr>
            <p:ph type="subTitle" idx="1"/>
          </p:nvPr>
        </p:nvSpPr>
        <p:spPr>
          <a:xfrm>
            <a:off x="2769832" y="3723503"/>
            <a:ext cx="5360041" cy="700216"/>
          </a:xfrm>
        </p:spPr>
        <p:txBody>
          <a:bodyPr>
            <a:normAutofit/>
          </a:bodyPr>
          <a:lstStyle/>
          <a:p>
            <a:pPr algn="ctr"/>
            <a:r>
              <a:rPr lang="nl-BE" sz="2400" dirty="0">
                <a:solidFill>
                  <a:schemeClr val="accent1">
                    <a:lumMod val="60000"/>
                    <a:lumOff val="40000"/>
                  </a:schemeClr>
                </a:solidFill>
              </a:rPr>
              <a:t>RESULTATEN 2020</a:t>
            </a:r>
          </a:p>
        </p:txBody>
      </p:sp>
      <p:pic>
        <p:nvPicPr>
          <p:cNvPr id="5" name="Afbeelding 4">
            <a:extLst>
              <a:ext uri="{FF2B5EF4-FFF2-40B4-BE49-F238E27FC236}">
                <a16:creationId xmlns:a16="http://schemas.microsoft.com/office/drawing/2014/main" id="{602B7D7F-F207-4FF9-8C48-C0D37D628A1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9052" y="4744995"/>
            <a:ext cx="4181233" cy="2045312"/>
          </a:xfrm>
          <a:prstGeom prst="rect">
            <a:avLst/>
          </a:prstGeom>
        </p:spPr>
      </p:pic>
      <p:sp>
        <p:nvSpPr>
          <p:cNvPr id="6" name="Tekstvak 5">
            <a:extLst>
              <a:ext uri="{FF2B5EF4-FFF2-40B4-BE49-F238E27FC236}">
                <a16:creationId xmlns:a16="http://schemas.microsoft.com/office/drawing/2014/main" id="{2DA600CE-6220-4CC9-8208-8060FFB3C690}"/>
              </a:ext>
            </a:extLst>
          </p:cNvPr>
          <p:cNvSpPr txBox="1"/>
          <p:nvPr/>
        </p:nvSpPr>
        <p:spPr>
          <a:xfrm>
            <a:off x="339052" y="6790307"/>
            <a:ext cx="4861560"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900" b="0" i="0" u="none" strike="noStrike" kern="1200" cap="none" spc="0" normalizeH="0" baseline="0" noProof="0">
                <a:ln>
                  <a:noFill/>
                </a:ln>
                <a:solidFill>
                  <a:prstClr val="white"/>
                </a:solidFill>
                <a:effectLst/>
                <a:uLnTx/>
                <a:uFillTx/>
                <a:latin typeface="Century Gothic" panose="020B0502020202020204"/>
                <a:ea typeface="+mn-ea"/>
                <a:cs typeface="+mn-cs"/>
                <a:hlinkClick r:id="rId3" tooltip="https://en.wiktionary.org/wiki/appel"/>
              </a:rPr>
              <a:t>Deze foto</a:t>
            </a:r>
            <a:r>
              <a:rPr kumimoji="0" lang="nl-BE" sz="900" b="0" i="0" u="none" strike="noStrike" kern="1200" cap="none" spc="0" normalizeH="0" baseline="0" noProof="0">
                <a:ln>
                  <a:noFill/>
                </a:ln>
                <a:solidFill>
                  <a:prstClr val="white"/>
                </a:solidFill>
                <a:effectLst/>
                <a:uLnTx/>
                <a:uFillTx/>
                <a:latin typeface="Century Gothic" panose="020B0502020202020204"/>
                <a:ea typeface="+mn-ea"/>
                <a:cs typeface="+mn-cs"/>
              </a:rPr>
              <a:t> van Onbekende auteur is gelicentieerd onder </a:t>
            </a:r>
            <a:r>
              <a:rPr kumimoji="0" lang="nl-BE" sz="900" b="0" i="0" u="none" strike="noStrike" kern="1200" cap="none" spc="0" normalizeH="0" baseline="0" noProof="0">
                <a:ln>
                  <a:noFill/>
                </a:ln>
                <a:solidFill>
                  <a:prstClr val="white"/>
                </a:solidFill>
                <a:effectLst/>
                <a:uLnTx/>
                <a:uFillTx/>
                <a:latin typeface="Century Gothic" panose="020B0502020202020204"/>
                <a:ea typeface="+mn-ea"/>
                <a:cs typeface="+mn-cs"/>
                <a:hlinkClick r:id="rId4" tooltip="https://creativecommons.org/licenses/by-sa/3.0/"/>
              </a:rPr>
              <a:t>CC BY-SA</a:t>
            </a:r>
            <a:endParaRPr kumimoji="0" lang="nl-BE" sz="9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11236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67C5D-9110-44F4-AABF-8E36C33F49AF}"/>
              </a:ext>
            </a:extLst>
          </p:cNvPr>
          <p:cNvSpPr>
            <a:spLocks noGrp="1"/>
          </p:cNvSpPr>
          <p:nvPr>
            <p:ph type="title"/>
          </p:nvPr>
        </p:nvSpPr>
        <p:spPr>
          <a:xfrm>
            <a:off x="646111" y="452718"/>
            <a:ext cx="9404723" cy="985465"/>
          </a:xfrm>
        </p:spPr>
        <p:txBody>
          <a:bodyPr/>
          <a:lstStyle/>
          <a:p>
            <a:pPr algn="ctr"/>
            <a:r>
              <a:rPr lang="nl-BE" u="sng" dirty="0">
                <a:solidFill>
                  <a:schemeClr val="bg2">
                    <a:lumMod val="20000"/>
                    <a:lumOff val="80000"/>
                  </a:schemeClr>
                </a:solidFill>
              </a:rPr>
              <a:t>Inkomsten</a:t>
            </a:r>
            <a:br>
              <a:rPr lang="nl-BE" u="sng" dirty="0">
                <a:solidFill>
                  <a:schemeClr val="tx2">
                    <a:lumMod val="75000"/>
                  </a:schemeClr>
                </a:solidFill>
              </a:rPr>
            </a:br>
            <a:br>
              <a:rPr lang="nl-BE" dirty="0">
                <a:solidFill>
                  <a:schemeClr val="tx2">
                    <a:lumMod val="75000"/>
                  </a:schemeClr>
                </a:solidFill>
              </a:rPr>
            </a:br>
            <a:endParaRPr lang="nl-BE" dirty="0">
              <a:solidFill>
                <a:schemeClr val="tx2">
                  <a:lumMod val="75000"/>
                </a:schemeClr>
              </a:solidFill>
            </a:endParaRPr>
          </a:p>
        </p:txBody>
      </p:sp>
      <p:graphicFrame>
        <p:nvGraphicFramePr>
          <p:cNvPr id="6" name="Tabel 5"/>
          <p:cNvGraphicFramePr>
            <a:graphicFrameLocks noGrp="1"/>
          </p:cNvGraphicFramePr>
          <p:nvPr/>
        </p:nvGraphicFramePr>
        <p:xfrm>
          <a:off x="1902941" y="1499283"/>
          <a:ext cx="7891848" cy="4695570"/>
        </p:xfrm>
        <a:graphic>
          <a:graphicData uri="http://schemas.openxmlformats.org/drawingml/2006/table">
            <a:tbl>
              <a:tblPr/>
              <a:tblGrid>
                <a:gridCol w="5183545">
                  <a:extLst>
                    <a:ext uri="{9D8B030D-6E8A-4147-A177-3AD203B41FA5}">
                      <a16:colId xmlns:a16="http://schemas.microsoft.com/office/drawing/2014/main" val="20000"/>
                    </a:ext>
                  </a:extLst>
                </a:gridCol>
                <a:gridCol w="1382280">
                  <a:extLst>
                    <a:ext uri="{9D8B030D-6E8A-4147-A177-3AD203B41FA5}">
                      <a16:colId xmlns:a16="http://schemas.microsoft.com/office/drawing/2014/main" val="20001"/>
                    </a:ext>
                  </a:extLst>
                </a:gridCol>
                <a:gridCol w="1326023">
                  <a:extLst>
                    <a:ext uri="{9D8B030D-6E8A-4147-A177-3AD203B41FA5}">
                      <a16:colId xmlns:a16="http://schemas.microsoft.com/office/drawing/2014/main" val="20002"/>
                    </a:ext>
                  </a:extLst>
                </a:gridCol>
              </a:tblGrid>
              <a:tr h="469557">
                <a:tc>
                  <a:txBody>
                    <a:bodyPr/>
                    <a:lstStyle/>
                    <a:p>
                      <a:pPr algn="l" fontAlgn="b"/>
                      <a:endParaRPr lang="nl-BE" sz="2400" b="0" i="0" u="none" strike="noStrike" dirty="0">
                        <a:solidFill>
                          <a:schemeClr val="tx1"/>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BE" sz="2400" b="0" i="0" u="none" strike="noStrike">
                          <a:solidFill>
                            <a:schemeClr val="tx1"/>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2400" b="0" i="0" u="none" strike="noStrike">
                          <a:solidFill>
                            <a:schemeClr val="tx1"/>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9557">
                <a:tc>
                  <a:txBody>
                    <a:bodyPr/>
                    <a:lstStyle/>
                    <a:p>
                      <a:pPr algn="l" fontAlgn="b"/>
                      <a:endParaRPr lang="nl-BE" sz="2400" b="0" i="0" u="none" strike="noStrike" dirty="0">
                        <a:solidFill>
                          <a:schemeClr val="tx1"/>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BE" sz="2400" b="0" i="0" u="none" strike="noStrike">
                          <a:solidFill>
                            <a:schemeClr val="tx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nl-BE" sz="2400" b="0" i="0" u="none" strike="noStrike">
                          <a:solidFill>
                            <a:schemeClr val="tx1"/>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69557">
                <a:tc>
                  <a:txBody>
                    <a:bodyPr/>
                    <a:lstStyle/>
                    <a:p>
                      <a:pPr algn="l" fontAlgn="b"/>
                      <a:r>
                        <a:rPr lang="nl-BE" sz="2400" b="0" i="0" u="none" strike="noStrike" dirty="0">
                          <a:solidFill>
                            <a:schemeClr val="tx1"/>
                          </a:solidFill>
                          <a:effectLst/>
                          <a:latin typeface="Calibri" panose="020F0502020204030204" pitchFamily="34" charset="0"/>
                        </a:rPr>
                        <a:t>Toelage BFVB</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53.264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49.003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469557">
                <a:tc>
                  <a:txBody>
                    <a:bodyPr/>
                    <a:lstStyle/>
                    <a:p>
                      <a:pPr algn="l" fontAlgn="b"/>
                      <a:r>
                        <a:rPr lang="nl-BE" sz="2400" b="0" i="0" u="none" strike="noStrike" dirty="0">
                          <a:solidFill>
                            <a:schemeClr val="tx1"/>
                          </a:solidFill>
                          <a:effectLst/>
                          <a:latin typeface="Calibri" panose="020F0502020204030204" pitchFamily="34" charset="0"/>
                        </a:rPr>
                        <a:t>Bijdragen </a:t>
                      </a:r>
                      <a:r>
                        <a:rPr lang="nl-BE" dirty="0">
                          <a:solidFill>
                            <a:schemeClr val="tx1"/>
                          </a:solidFill>
                        </a:rPr>
                        <a:t>verenigingen</a:t>
                      </a:r>
                      <a:endParaRPr lang="nl-BE" sz="2400" b="0" i="0" u="none" strike="noStrike" dirty="0">
                        <a:solidFill>
                          <a:schemeClr val="tx1"/>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11.769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11.570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469557">
                <a:tc>
                  <a:txBody>
                    <a:bodyPr/>
                    <a:lstStyle/>
                    <a:p>
                      <a:pPr algn="l" fontAlgn="b"/>
                      <a:r>
                        <a:rPr lang="nl-BE" sz="2400" b="0" i="0" u="none" strike="noStrike" dirty="0">
                          <a:solidFill>
                            <a:schemeClr val="tx1"/>
                          </a:solidFill>
                          <a:effectLst/>
                          <a:latin typeface="Calibri" panose="020F0502020204030204" pitchFamily="34" charset="0"/>
                        </a:rPr>
                        <a:t>Toelage gemeenten, Provincie</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1.614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1.664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469557">
                <a:tc>
                  <a:txBody>
                    <a:bodyPr/>
                    <a:lstStyle/>
                    <a:p>
                      <a:pPr algn="l" fontAlgn="b"/>
                      <a:r>
                        <a:rPr lang="nl-BE" sz="2400" b="0" i="0" u="none" strike="noStrike" dirty="0">
                          <a:solidFill>
                            <a:schemeClr val="tx1"/>
                          </a:solidFill>
                          <a:effectLst/>
                          <a:latin typeface="Calibri" panose="020F0502020204030204" pitchFamily="34" charset="0"/>
                        </a:rPr>
                        <a:t>Giften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dirty="0">
                          <a:solidFill>
                            <a:schemeClr val="tx1"/>
                          </a:solidFill>
                          <a:effectLst/>
                          <a:latin typeface="Calibri" panose="020F0502020204030204" pitchFamily="34" charset="0"/>
                        </a:rPr>
                        <a:t>36.408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4.535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469557">
                <a:tc>
                  <a:txBody>
                    <a:bodyPr/>
                    <a:lstStyle/>
                    <a:p>
                      <a:pPr algn="l" fontAlgn="b"/>
                      <a:r>
                        <a:rPr lang="nl-BE" sz="2400" b="0" i="0" u="none" strike="noStrike">
                          <a:solidFill>
                            <a:schemeClr val="tx1"/>
                          </a:solidFill>
                          <a:effectLst/>
                          <a:latin typeface="Calibri" panose="020F0502020204030204" pitchFamily="34" charset="0"/>
                        </a:rPr>
                        <a:t>Verkoop koelboxen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dirty="0">
                          <a:solidFill>
                            <a:schemeClr val="tx1"/>
                          </a:solidFill>
                          <a:effectLst/>
                          <a:latin typeface="Calibri" panose="020F0502020204030204" pitchFamily="34" charset="0"/>
                        </a:rPr>
                        <a:t>4.719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469557">
                <a:tc>
                  <a:txBody>
                    <a:bodyPr/>
                    <a:lstStyle/>
                    <a:p>
                      <a:pPr algn="l" fontAlgn="b"/>
                      <a:r>
                        <a:rPr lang="nl-BE" sz="2400" b="0" i="0" u="none" strike="noStrike">
                          <a:solidFill>
                            <a:schemeClr val="tx1"/>
                          </a:solidFill>
                          <a:effectLst/>
                          <a:latin typeface="Calibri" panose="020F0502020204030204" pitchFamily="34" charset="0"/>
                        </a:rPr>
                        <a:t>Diverse opbrengsten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dirty="0">
                          <a:solidFill>
                            <a:schemeClr val="tx1"/>
                          </a:solidFill>
                          <a:effectLst/>
                          <a:latin typeface="Calibri" panose="020F0502020204030204" pitchFamily="34" charset="0"/>
                        </a:rPr>
                        <a:t>3.102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tx1"/>
                          </a:solidFill>
                          <a:effectLst/>
                          <a:latin typeface="Calibri" panose="020F0502020204030204" pitchFamily="34" charset="0"/>
                        </a:rPr>
                        <a:t>4.949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469557">
                <a:tc>
                  <a:txBody>
                    <a:bodyPr/>
                    <a:lstStyle/>
                    <a:p>
                      <a:pPr algn="l" fontAlgn="b"/>
                      <a:r>
                        <a:rPr lang="nl-BE" sz="2400" b="0" i="0" u="none" strike="noStrike">
                          <a:solidFill>
                            <a:schemeClr val="tx1"/>
                          </a:solidFill>
                          <a:effectLst/>
                          <a:latin typeface="Calibri" panose="020F0502020204030204" pitchFamily="34" charset="0"/>
                        </a:rPr>
                        <a:t>Finaciële resultaten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dirty="0">
                          <a:solidFill>
                            <a:schemeClr val="tx1"/>
                          </a:solidFill>
                          <a:effectLst/>
                          <a:latin typeface="Calibri" panose="020F0502020204030204" pitchFamily="34" charset="0"/>
                        </a:rPr>
                        <a:t>-102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dirty="0">
                          <a:solidFill>
                            <a:schemeClr val="tx1"/>
                          </a:solidFill>
                          <a:effectLst/>
                          <a:latin typeface="Calibri" panose="020F0502020204030204" pitchFamily="34" charset="0"/>
                        </a:rPr>
                        <a:t>4.909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69557">
                <a:tc>
                  <a:txBody>
                    <a:bodyPr/>
                    <a:lstStyle/>
                    <a:p>
                      <a:pPr algn="l" fontAlgn="b"/>
                      <a:endParaRPr lang="nl-BE" sz="2400" b="0" i="0" u="none" strike="noStrike">
                        <a:solidFill>
                          <a:schemeClr val="tx1"/>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1" i="0" u="none" strike="noStrike" dirty="0">
                          <a:solidFill>
                            <a:srgbClr val="92D050"/>
                          </a:solidFill>
                          <a:effectLst/>
                          <a:latin typeface="Calibri" panose="020F0502020204030204" pitchFamily="34" charset="0"/>
                        </a:rPr>
                        <a:t>110.774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2400" b="1" i="0" u="none" strike="noStrike" dirty="0">
                          <a:solidFill>
                            <a:srgbClr val="92D050"/>
                          </a:solidFill>
                          <a:effectLst/>
                          <a:latin typeface="Calibri" panose="020F0502020204030204" pitchFamily="34" charset="0"/>
                        </a:rPr>
                        <a:t>76.630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023934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3776" y="222423"/>
            <a:ext cx="9404723" cy="815545"/>
          </a:xfrm>
        </p:spPr>
        <p:txBody>
          <a:bodyPr/>
          <a:lstStyle/>
          <a:p>
            <a:pPr algn="ctr"/>
            <a:r>
              <a:rPr lang="nl-BE" u="sng" dirty="0">
                <a:solidFill>
                  <a:schemeClr val="bg2">
                    <a:lumMod val="40000"/>
                    <a:lumOff val="60000"/>
                  </a:schemeClr>
                </a:solidFill>
              </a:rPr>
              <a:t>Onkosten</a:t>
            </a:r>
          </a:p>
        </p:txBody>
      </p:sp>
      <p:graphicFrame>
        <p:nvGraphicFramePr>
          <p:cNvPr id="4" name="Tabel 3"/>
          <p:cNvGraphicFramePr>
            <a:graphicFrameLocks noGrp="1"/>
          </p:cNvGraphicFramePr>
          <p:nvPr/>
        </p:nvGraphicFramePr>
        <p:xfrm>
          <a:off x="1968844" y="1037969"/>
          <a:ext cx="8361405" cy="5092893"/>
        </p:xfrm>
        <a:graphic>
          <a:graphicData uri="http://schemas.openxmlformats.org/drawingml/2006/table">
            <a:tbl>
              <a:tblPr/>
              <a:tblGrid>
                <a:gridCol w="5983322">
                  <a:extLst>
                    <a:ext uri="{9D8B030D-6E8A-4147-A177-3AD203B41FA5}">
                      <a16:colId xmlns:a16="http://schemas.microsoft.com/office/drawing/2014/main" val="20000"/>
                    </a:ext>
                  </a:extLst>
                </a:gridCol>
                <a:gridCol w="1036601">
                  <a:extLst>
                    <a:ext uri="{9D8B030D-6E8A-4147-A177-3AD203B41FA5}">
                      <a16:colId xmlns:a16="http://schemas.microsoft.com/office/drawing/2014/main" val="20001"/>
                    </a:ext>
                  </a:extLst>
                </a:gridCol>
                <a:gridCol w="1341482">
                  <a:extLst>
                    <a:ext uri="{9D8B030D-6E8A-4147-A177-3AD203B41FA5}">
                      <a16:colId xmlns:a16="http://schemas.microsoft.com/office/drawing/2014/main" val="20002"/>
                    </a:ext>
                  </a:extLst>
                </a:gridCol>
              </a:tblGrid>
              <a:tr h="391761">
                <a:tc>
                  <a:txBody>
                    <a:bodyPr/>
                    <a:lstStyle/>
                    <a:p>
                      <a:pPr algn="l" fontAlgn="b"/>
                      <a:endParaRPr lang="nl-BE" sz="2400" b="0"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2019</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176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Aankoop voeding KBS</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9.530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9176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Aankoop koelboxen</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4.719</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0</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39176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Huur onroerend</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30.000</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30.000</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39176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onderhoud gebouwen</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6.083</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3.053</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39176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onderhoud technische installatie</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7.018</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2.937</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39176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Kosten rollend materieel</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12.462</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10.965</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39176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kosten vrijwilligers</a:t>
                      </a:r>
                    </a:p>
                  </a:txBody>
                  <a:tcPr marL="9525" marR="9525" marT="9525" marB="0" anchor="b">
                    <a:lnL>
                      <a:noFill/>
                    </a:lnL>
                    <a:lnR>
                      <a:noFill/>
                    </a:lnR>
                    <a:lnT>
                      <a:noFill/>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8.061</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10.095</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39176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Administratiekosten</a:t>
                      </a:r>
                    </a:p>
                  </a:txBody>
                  <a:tcPr marL="9525" marR="9525" marT="9525" marB="0" anchor="b">
                    <a:lnL>
                      <a:noFill/>
                    </a:lnL>
                    <a:lnR>
                      <a:noFill/>
                    </a:lnR>
                    <a:lnT>
                      <a:noFill/>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7.088</a:t>
                      </a:r>
                    </a:p>
                  </a:txBody>
                  <a:tcPr marL="9525" marR="9525" marT="9525" marB="0" anchor="b">
                    <a:lnL>
                      <a:noFill/>
                    </a:lnL>
                    <a:lnR>
                      <a:noFill/>
                    </a:lnR>
                    <a:lnT>
                      <a:noFill/>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8.574</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39176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Energie</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11.237</a:t>
                      </a:r>
                    </a:p>
                  </a:txBody>
                  <a:tcPr marL="9525" marR="9525" marT="9525" marB="0" anchor="b">
                    <a:lnL>
                      <a:noFill/>
                    </a:lnL>
                    <a:lnR>
                      <a:noFill/>
                    </a:lnR>
                    <a:lnT>
                      <a:noFill/>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14.701</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39176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Representatie</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942</a:t>
                      </a:r>
                    </a:p>
                  </a:txBody>
                  <a:tcPr marL="9525" marR="9525" marT="9525" marB="0" anchor="b">
                    <a:lnL>
                      <a:noFill/>
                    </a:lnL>
                    <a:lnR>
                      <a:noFill/>
                    </a:lnR>
                    <a:lnT>
                      <a:noFill/>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1.154</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r h="39176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Afschrijving investering - subsidie</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2.539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2.539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91761">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dirty="0">
                          <a:solidFill>
                            <a:schemeClr val="accent2">
                              <a:lumMod val="60000"/>
                              <a:lumOff val="40000"/>
                            </a:schemeClr>
                          </a:solidFill>
                          <a:effectLst/>
                          <a:latin typeface="Calibri" panose="020F0502020204030204" pitchFamily="34" charset="0"/>
                        </a:rPr>
                        <a:t>99.679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dirty="0">
                          <a:solidFill>
                            <a:schemeClr val="accent2">
                              <a:lumMod val="60000"/>
                              <a:lumOff val="40000"/>
                            </a:schemeClr>
                          </a:solidFill>
                          <a:effectLst/>
                          <a:latin typeface="Calibri" panose="020F0502020204030204" pitchFamily="34" charset="0"/>
                        </a:rPr>
                        <a:t>84.018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834540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111" y="452718"/>
            <a:ext cx="9404723" cy="1013617"/>
          </a:xfrm>
        </p:spPr>
        <p:txBody>
          <a:bodyPr/>
          <a:lstStyle/>
          <a:p>
            <a:pPr algn="ctr"/>
            <a:r>
              <a:rPr lang="nl-BE" u="sng" dirty="0">
                <a:solidFill>
                  <a:schemeClr val="bg2">
                    <a:lumMod val="40000"/>
                    <a:lumOff val="60000"/>
                  </a:schemeClr>
                </a:solidFill>
              </a:rPr>
              <a:t>Resultaat</a:t>
            </a:r>
          </a:p>
        </p:txBody>
      </p:sp>
      <p:graphicFrame>
        <p:nvGraphicFramePr>
          <p:cNvPr id="4" name="Tabel 3"/>
          <p:cNvGraphicFramePr>
            <a:graphicFrameLocks noGrp="1"/>
          </p:cNvGraphicFramePr>
          <p:nvPr/>
        </p:nvGraphicFramePr>
        <p:xfrm>
          <a:off x="1911179" y="2240693"/>
          <a:ext cx="7438767" cy="2718484"/>
        </p:xfrm>
        <a:graphic>
          <a:graphicData uri="http://schemas.openxmlformats.org/drawingml/2006/table">
            <a:tbl>
              <a:tblPr/>
              <a:tblGrid>
                <a:gridCol w="4381739">
                  <a:extLst>
                    <a:ext uri="{9D8B030D-6E8A-4147-A177-3AD203B41FA5}">
                      <a16:colId xmlns:a16="http://schemas.microsoft.com/office/drawing/2014/main" val="20000"/>
                    </a:ext>
                  </a:extLst>
                </a:gridCol>
                <a:gridCol w="1528514">
                  <a:extLst>
                    <a:ext uri="{9D8B030D-6E8A-4147-A177-3AD203B41FA5}">
                      <a16:colId xmlns:a16="http://schemas.microsoft.com/office/drawing/2014/main" val="20001"/>
                    </a:ext>
                  </a:extLst>
                </a:gridCol>
                <a:gridCol w="1528514">
                  <a:extLst>
                    <a:ext uri="{9D8B030D-6E8A-4147-A177-3AD203B41FA5}">
                      <a16:colId xmlns:a16="http://schemas.microsoft.com/office/drawing/2014/main" val="20002"/>
                    </a:ext>
                  </a:extLst>
                </a:gridCol>
              </a:tblGrid>
              <a:tr h="679621">
                <a:tc>
                  <a:txBody>
                    <a:bodyPr/>
                    <a:lstStyle/>
                    <a:p>
                      <a:pPr algn="l" fontAlgn="b"/>
                      <a:endParaRPr lang="nl-BE" sz="2400" b="0" i="0" u="none" strike="noStrike" dirty="0">
                        <a:solidFill>
                          <a:schemeClr val="bg2">
                            <a:lumMod val="20000"/>
                            <a:lumOff val="80000"/>
                          </a:schemeClr>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BE" sz="2400" b="0" i="0" u="none" strike="noStrike" dirty="0">
                          <a:solidFill>
                            <a:schemeClr val="bg2">
                              <a:lumMod val="20000"/>
                              <a:lumOff val="80000"/>
                            </a:schemeClr>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2400" b="0" i="0" u="none" strike="noStrike" dirty="0">
                          <a:solidFill>
                            <a:schemeClr val="bg2">
                              <a:lumMod val="20000"/>
                              <a:lumOff val="80000"/>
                            </a:schemeClr>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962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Inkomsten</a:t>
                      </a:r>
                    </a:p>
                  </a:txBody>
                  <a:tcPr marL="9525" marR="9525" marT="9525" marB="0" anchor="b">
                    <a:lnL>
                      <a:noFill/>
                    </a:lnL>
                    <a:lnR>
                      <a:noFill/>
                    </a:lnR>
                    <a:lnT>
                      <a:noFill/>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110.774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76.630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67962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Onkosten</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-99.679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-84.018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962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Resultaat</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dirty="0">
                          <a:solidFill>
                            <a:schemeClr val="bg2">
                              <a:lumMod val="40000"/>
                              <a:lumOff val="60000"/>
                            </a:schemeClr>
                          </a:solidFill>
                          <a:effectLst/>
                          <a:latin typeface="Calibri" panose="020F0502020204030204" pitchFamily="34" charset="0"/>
                        </a:rPr>
                        <a:t>11.095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dirty="0">
                          <a:solidFill>
                            <a:schemeClr val="accent2"/>
                          </a:solidFill>
                          <a:effectLst/>
                          <a:latin typeface="Calibri" panose="020F0502020204030204" pitchFamily="34" charset="0"/>
                        </a:rPr>
                        <a:t>-7.388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44964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111" y="452718"/>
            <a:ext cx="9404723" cy="947714"/>
          </a:xfrm>
        </p:spPr>
        <p:txBody>
          <a:bodyPr/>
          <a:lstStyle/>
          <a:p>
            <a:pPr algn="ctr"/>
            <a:r>
              <a:rPr lang="nl-BE" dirty="0">
                <a:solidFill>
                  <a:schemeClr val="bg2">
                    <a:lumMod val="20000"/>
                    <a:lumOff val="80000"/>
                  </a:schemeClr>
                </a:solidFill>
              </a:rPr>
              <a:t>Balans 31 december</a:t>
            </a:r>
          </a:p>
        </p:txBody>
      </p:sp>
      <p:graphicFrame>
        <p:nvGraphicFramePr>
          <p:cNvPr id="5" name="Tabel 4"/>
          <p:cNvGraphicFramePr>
            <a:graphicFrameLocks noGrp="1"/>
          </p:cNvGraphicFramePr>
          <p:nvPr/>
        </p:nvGraphicFramePr>
        <p:xfrm>
          <a:off x="1837039" y="1400430"/>
          <a:ext cx="7142203" cy="4547292"/>
        </p:xfrm>
        <a:graphic>
          <a:graphicData uri="http://schemas.openxmlformats.org/drawingml/2006/table">
            <a:tbl>
              <a:tblPr/>
              <a:tblGrid>
                <a:gridCol w="4773803">
                  <a:extLst>
                    <a:ext uri="{9D8B030D-6E8A-4147-A177-3AD203B41FA5}">
                      <a16:colId xmlns:a16="http://schemas.microsoft.com/office/drawing/2014/main" val="20000"/>
                    </a:ext>
                  </a:extLst>
                </a:gridCol>
                <a:gridCol w="1184200">
                  <a:extLst>
                    <a:ext uri="{9D8B030D-6E8A-4147-A177-3AD203B41FA5}">
                      <a16:colId xmlns:a16="http://schemas.microsoft.com/office/drawing/2014/main" val="20001"/>
                    </a:ext>
                  </a:extLst>
                </a:gridCol>
                <a:gridCol w="1184200">
                  <a:extLst>
                    <a:ext uri="{9D8B030D-6E8A-4147-A177-3AD203B41FA5}">
                      <a16:colId xmlns:a16="http://schemas.microsoft.com/office/drawing/2014/main" val="20002"/>
                    </a:ext>
                  </a:extLst>
                </a:gridCol>
              </a:tblGrid>
              <a:tr h="378941">
                <a:tc>
                  <a:txBody>
                    <a:bodyPr/>
                    <a:lstStyle/>
                    <a:p>
                      <a:pPr algn="l" fontAlgn="b"/>
                      <a:endParaRPr lang="nl-BE" sz="2400" b="0" i="0" u="none" strike="noStrike" dirty="0">
                        <a:solidFill>
                          <a:schemeClr val="bg2">
                            <a:lumMod val="20000"/>
                            <a:lumOff val="80000"/>
                          </a:schemeClr>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nl-BE" sz="2400" b="0" i="0" u="none" strike="noStrike">
                          <a:solidFill>
                            <a:schemeClr val="bg2">
                              <a:lumMod val="20000"/>
                              <a:lumOff val="80000"/>
                            </a:schemeClr>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2400" b="0" i="0" u="none" strike="noStrike">
                          <a:solidFill>
                            <a:schemeClr val="bg2">
                              <a:lumMod val="20000"/>
                              <a:lumOff val="80000"/>
                            </a:schemeClr>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78941">
                <a:tc>
                  <a:txBody>
                    <a:bodyPr/>
                    <a:lstStyle/>
                    <a:p>
                      <a:pPr algn="l" fontAlgn="b"/>
                      <a:r>
                        <a:rPr lang="nl-BE" sz="2400" b="0" i="0" u="sng" strike="noStrike" dirty="0">
                          <a:solidFill>
                            <a:schemeClr val="bg2">
                              <a:lumMod val="20000"/>
                              <a:lumOff val="80000"/>
                            </a:schemeClr>
                          </a:solidFill>
                          <a:effectLst/>
                          <a:latin typeface="Calibri" panose="020F0502020204030204" pitchFamily="34" charset="0"/>
                        </a:rPr>
                        <a:t>Investeringen</a:t>
                      </a: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378941">
                <a:tc>
                  <a:txBody>
                    <a:bodyPr/>
                    <a:lstStyle/>
                    <a:p>
                      <a:pPr algn="l" fontAlgn="b"/>
                      <a:r>
                        <a:rPr lang="nl-BE" sz="2400" b="0" i="0" u="none" strike="noStrike" dirty="0">
                          <a:solidFill>
                            <a:schemeClr val="bg2">
                              <a:lumMod val="20000"/>
                              <a:lumOff val="80000"/>
                            </a:schemeClr>
                          </a:solidFill>
                          <a:effectLst/>
                          <a:latin typeface="Calibri" panose="020F0502020204030204" pitchFamily="34" charset="0"/>
                        </a:rPr>
                        <a:t>Installaties, machines, uitrusting</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26.464</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30.875</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37894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Bureelmaterieel</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977</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2.127</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37894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Rollend materieel</a:t>
                      </a:r>
                    </a:p>
                  </a:txBody>
                  <a:tcPr marL="9525" marR="9525" marT="9525" marB="0" anchor="b">
                    <a:lnL>
                      <a:noFill/>
                    </a:lnL>
                    <a:lnR>
                      <a:noFill/>
                    </a:lnR>
                    <a:lnT>
                      <a:noFill/>
                    </a:lnT>
                    <a:lnB>
                      <a:noFill/>
                    </a:lnB>
                  </a:tcPr>
                </a:tc>
                <a:tc>
                  <a:txBody>
                    <a:bodyPr/>
                    <a:lstStyle/>
                    <a:p>
                      <a:pPr algn="r" fontAlgn="b"/>
                      <a:r>
                        <a:rPr lang="nl-BE" sz="2400" b="0" i="0" u="sng" strike="noStrike">
                          <a:solidFill>
                            <a:schemeClr val="bg2">
                              <a:lumMod val="20000"/>
                              <a:lumOff val="80000"/>
                            </a:schemeClr>
                          </a:solidFill>
                          <a:effectLst/>
                          <a:latin typeface="Calibri" panose="020F0502020204030204" pitchFamily="34" charset="0"/>
                        </a:rPr>
                        <a:t>60.651</a:t>
                      </a:r>
                    </a:p>
                  </a:txBody>
                  <a:tcPr marL="9525" marR="9525" marT="9525" marB="0" anchor="b">
                    <a:lnL>
                      <a:noFill/>
                    </a:lnL>
                    <a:lnR>
                      <a:noFill/>
                    </a:lnR>
                    <a:lnT>
                      <a:noFill/>
                    </a:lnT>
                    <a:lnB>
                      <a:noFill/>
                    </a:lnB>
                  </a:tcPr>
                </a:tc>
                <a:tc>
                  <a:txBody>
                    <a:bodyPr/>
                    <a:lstStyle/>
                    <a:p>
                      <a:pPr algn="r" fontAlgn="b"/>
                      <a:r>
                        <a:rPr lang="nl-BE" sz="2400" b="0" i="0" u="sng" strike="noStrike">
                          <a:solidFill>
                            <a:schemeClr val="bg2">
                              <a:lumMod val="20000"/>
                              <a:lumOff val="80000"/>
                            </a:schemeClr>
                          </a:solidFill>
                          <a:effectLst/>
                          <a:latin typeface="Calibri" panose="020F0502020204030204" pitchFamily="34" charset="0"/>
                        </a:rPr>
                        <a:t>72.781</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378941">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88.092</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105.783</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378941">
                <a:tc>
                  <a:txBody>
                    <a:bodyPr/>
                    <a:lstStyle/>
                    <a:p>
                      <a:pPr algn="l" fontAlgn="b"/>
                      <a:r>
                        <a:rPr lang="nl-BE" sz="2400" b="0" i="0" u="sng" strike="noStrike">
                          <a:solidFill>
                            <a:schemeClr val="bg2">
                              <a:lumMod val="20000"/>
                              <a:lumOff val="80000"/>
                            </a:schemeClr>
                          </a:solidFill>
                          <a:effectLst/>
                          <a:latin typeface="Calibri" panose="020F0502020204030204" pitchFamily="34" charset="0"/>
                        </a:rPr>
                        <a:t>Vorderingen</a:t>
                      </a: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378941">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Diverse vorderingen</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13.116</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5.385</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378941">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378941">
                <a:tc>
                  <a:txBody>
                    <a:bodyPr/>
                    <a:lstStyle/>
                    <a:p>
                      <a:pPr algn="l" fontAlgn="b"/>
                      <a:r>
                        <a:rPr lang="nl-BE" sz="2400" b="0" i="0" u="sng" strike="noStrike">
                          <a:solidFill>
                            <a:schemeClr val="bg2">
                              <a:lumMod val="20000"/>
                              <a:lumOff val="80000"/>
                            </a:schemeClr>
                          </a:solidFill>
                          <a:effectLst/>
                          <a:latin typeface="Calibri" panose="020F0502020204030204" pitchFamily="34" charset="0"/>
                        </a:rPr>
                        <a:t>Liquide middelen</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175.288</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152.764</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378941">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78941">
                <a:tc>
                  <a:txBody>
                    <a:bodyPr/>
                    <a:lstStyle/>
                    <a:p>
                      <a:pPr algn="l" fontAlgn="b"/>
                      <a:r>
                        <a:rPr lang="nl-BE" sz="2400" b="1" i="0" u="sng" strike="noStrike">
                          <a:solidFill>
                            <a:schemeClr val="bg2">
                              <a:lumMod val="20000"/>
                              <a:lumOff val="80000"/>
                            </a:schemeClr>
                          </a:solidFill>
                          <a:effectLst/>
                          <a:latin typeface="Calibri" panose="020F0502020204030204" pitchFamily="34" charset="0"/>
                        </a:rPr>
                        <a:t>TOTAAL BEZITTINGEN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1" i="0" u="none" strike="noStrike">
                          <a:solidFill>
                            <a:schemeClr val="bg2">
                              <a:lumMod val="20000"/>
                              <a:lumOff val="80000"/>
                            </a:schemeClr>
                          </a:solidFill>
                          <a:effectLst/>
                          <a:latin typeface="Calibri" panose="020F0502020204030204" pitchFamily="34" charset="0"/>
                        </a:rPr>
                        <a:t>276.496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2400" b="1" i="0" u="none" strike="noStrike" dirty="0">
                          <a:solidFill>
                            <a:schemeClr val="bg2">
                              <a:lumMod val="20000"/>
                              <a:lumOff val="80000"/>
                            </a:schemeClr>
                          </a:solidFill>
                          <a:effectLst/>
                          <a:latin typeface="Calibri" panose="020F0502020204030204" pitchFamily="34" charset="0"/>
                        </a:rPr>
                        <a:t>263.932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426390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111" y="452718"/>
            <a:ext cx="9404723" cy="873574"/>
          </a:xfrm>
        </p:spPr>
        <p:txBody>
          <a:bodyPr/>
          <a:lstStyle/>
          <a:p>
            <a:pPr algn="ctr"/>
            <a:r>
              <a:rPr lang="nl-BE" dirty="0">
                <a:solidFill>
                  <a:schemeClr val="bg2">
                    <a:lumMod val="20000"/>
                    <a:lumOff val="80000"/>
                  </a:schemeClr>
                </a:solidFill>
              </a:rPr>
              <a:t>Balans 31 december</a:t>
            </a:r>
            <a:endParaRPr lang="nl-BE" dirty="0"/>
          </a:p>
        </p:txBody>
      </p:sp>
      <p:graphicFrame>
        <p:nvGraphicFramePr>
          <p:cNvPr id="3" name="Tabel 2"/>
          <p:cNvGraphicFramePr>
            <a:graphicFrameLocks noGrp="1"/>
          </p:cNvGraphicFramePr>
          <p:nvPr/>
        </p:nvGraphicFramePr>
        <p:xfrm>
          <a:off x="1738185" y="1927649"/>
          <a:ext cx="7109254" cy="3752850"/>
        </p:xfrm>
        <a:graphic>
          <a:graphicData uri="http://schemas.openxmlformats.org/drawingml/2006/table">
            <a:tbl>
              <a:tblPr/>
              <a:tblGrid>
                <a:gridCol w="4751780">
                  <a:extLst>
                    <a:ext uri="{9D8B030D-6E8A-4147-A177-3AD203B41FA5}">
                      <a16:colId xmlns:a16="http://schemas.microsoft.com/office/drawing/2014/main" val="20000"/>
                    </a:ext>
                  </a:extLst>
                </a:gridCol>
                <a:gridCol w="1178737">
                  <a:extLst>
                    <a:ext uri="{9D8B030D-6E8A-4147-A177-3AD203B41FA5}">
                      <a16:colId xmlns:a16="http://schemas.microsoft.com/office/drawing/2014/main" val="20001"/>
                    </a:ext>
                  </a:extLst>
                </a:gridCol>
                <a:gridCol w="1178737">
                  <a:extLst>
                    <a:ext uri="{9D8B030D-6E8A-4147-A177-3AD203B41FA5}">
                      <a16:colId xmlns:a16="http://schemas.microsoft.com/office/drawing/2014/main" val="20002"/>
                    </a:ext>
                  </a:extLst>
                </a:gridCol>
              </a:tblGrid>
              <a:tr h="317537">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TOTAAL BEZITTINGEN</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276.496</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263.932</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317537">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317537">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 -Schulden</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-8.591</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-1.969</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317537">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7537">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Eigen Vermogen</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267.905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261.963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7537">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5"/>
                  </a:ext>
                </a:extLst>
              </a:tr>
              <a:tr h="317537">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317537">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Eigen patrimonim</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177.922</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166.827</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317537">
                <a:tc>
                  <a:txBody>
                    <a:bodyPr/>
                    <a:lstStyle/>
                    <a:p>
                      <a:pPr algn="l" fontAlgn="b"/>
                      <a:r>
                        <a:rPr lang="nl-BE" sz="2400" b="0" i="0" u="none" strike="noStrike">
                          <a:solidFill>
                            <a:schemeClr val="bg2">
                              <a:lumMod val="20000"/>
                              <a:lumOff val="80000"/>
                            </a:schemeClr>
                          </a:solidFill>
                          <a:effectLst/>
                          <a:latin typeface="Calibri" panose="020F0502020204030204" pitchFamily="34" charset="0"/>
                        </a:rPr>
                        <a:t>kapitaalsubsidies</a:t>
                      </a:r>
                    </a:p>
                  </a:txBody>
                  <a:tcPr marL="9525" marR="9525" marT="9525" marB="0" anchor="b">
                    <a:lnL>
                      <a:noFill/>
                    </a:lnL>
                    <a:lnR>
                      <a:noFill/>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89.984</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95.136</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7537">
                <a:tc>
                  <a:txBody>
                    <a:bodyPr/>
                    <a:lstStyle/>
                    <a:p>
                      <a:pPr algn="l" fontAlgn="b"/>
                      <a:endParaRPr lang="nl-BE" sz="2400" b="0" i="0" u="none" strike="noStrike">
                        <a:solidFill>
                          <a:schemeClr val="bg2">
                            <a:lumMod val="20000"/>
                            <a:lumOff val="80000"/>
                          </a:schemeClr>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2400" b="0" i="0" u="none" strike="noStrike">
                          <a:solidFill>
                            <a:schemeClr val="bg2">
                              <a:lumMod val="20000"/>
                              <a:lumOff val="80000"/>
                            </a:schemeClr>
                          </a:solidFill>
                          <a:effectLst/>
                          <a:latin typeface="Calibri" panose="020F0502020204030204" pitchFamily="34" charset="0"/>
                        </a:rPr>
                        <a:t>267.905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2400" b="0" i="0" u="none" strike="noStrike" dirty="0">
                          <a:solidFill>
                            <a:schemeClr val="bg2">
                              <a:lumMod val="20000"/>
                              <a:lumOff val="80000"/>
                            </a:schemeClr>
                          </a:solidFill>
                          <a:effectLst/>
                          <a:latin typeface="Calibri" panose="020F0502020204030204" pitchFamily="34" charset="0"/>
                        </a:rPr>
                        <a:t>261.963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248356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111" y="452718"/>
            <a:ext cx="9404723" cy="964190"/>
          </a:xfrm>
        </p:spPr>
        <p:txBody>
          <a:bodyPr/>
          <a:lstStyle/>
          <a:p>
            <a:pPr algn="ctr"/>
            <a:r>
              <a:rPr lang="nl-BE" dirty="0"/>
              <a:t>Verslag kas-toezichter</a:t>
            </a:r>
          </a:p>
        </p:txBody>
      </p:sp>
      <p:sp>
        <p:nvSpPr>
          <p:cNvPr id="3" name="Rechthoek 2"/>
          <p:cNvSpPr/>
          <p:nvPr/>
        </p:nvSpPr>
        <p:spPr>
          <a:xfrm>
            <a:off x="1524001" y="1359243"/>
            <a:ext cx="8690918" cy="353943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Ons nazicht gebeurde op basis van de ons voorgelegde grootboekrekeningen van 2020.  De boekhouding is logisch opgebouwd en geeft een betrouwbaar en ondubbelzinnig overzicht van de verrichtingen van 2020.</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 jaarrekening van 2020 vertoont een balanstotaal van 276.496 Euro en een winst van 11.094 Euro.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Het onderzoek laat ons toe te besluiten dat de jaarrekening per 31 december 2020 volledig aansluit met de gevoerde boekhouding, en dat de inkomsten en de uitgaven verantwoord zijn met de nodige rechtvaardigingsstukken.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srgbClr val="1E5155">
                    <a:lumMod val="40000"/>
                    <a:lumOff val="6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Derhalve stellen wij de algemene vergadering voor om de balans per 31 december 2020 en de resultatenrekening over het boekjaar 2020 goed te keuren.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Gedaan te Hasselt, op  12 mei 2021.</a:t>
            </a:r>
          </a:p>
          <a:p>
            <a:pPr marL="0" marR="0" lvl="0" indent="0" algn="l" defTabSz="457200" rtl="0" eaLnBrk="1" fontAlgn="auto" latinLnBrk="0" hangingPunct="1">
              <a:lnSpc>
                <a:spcPct val="100000"/>
              </a:lnSpc>
              <a:spcBef>
                <a:spcPts val="0"/>
              </a:spcBef>
              <a:spcAft>
                <a:spcPts val="0"/>
              </a:spcAft>
              <a:buClrTx/>
              <a:buSzTx/>
              <a:buFontTx/>
              <a:buNone/>
              <a:tabLst>
                <a:tab pos="1104900" algn="l"/>
              </a:tabLst>
              <a:defRPr/>
            </a:pPr>
            <a:r>
              <a:rPr kumimoji="0" lang="nl-BE" sz="1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Claessens Hendrik</a:t>
            </a:r>
          </a:p>
        </p:txBody>
      </p:sp>
    </p:spTree>
    <p:extLst>
      <p:ext uri="{BB962C8B-B14F-4D97-AF65-F5344CB8AC3E}">
        <p14:creationId xmlns:p14="http://schemas.microsoft.com/office/powerpoint/2010/main" val="104807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6111" y="238898"/>
            <a:ext cx="9404723" cy="724930"/>
          </a:xfrm>
        </p:spPr>
        <p:txBody>
          <a:bodyPr/>
          <a:lstStyle/>
          <a:p>
            <a:pPr algn="ctr"/>
            <a:r>
              <a:rPr lang="nl-BE" dirty="0"/>
              <a:t>BEGROTING 2021</a:t>
            </a:r>
          </a:p>
        </p:txBody>
      </p:sp>
      <p:graphicFrame>
        <p:nvGraphicFramePr>
          <p:cNvPr id="3" name="Tabel 2"/>
          <p:cNvGraphicFramePr>
            <a:graphicFrameLocks noGrp="1"/>
          </p:cNvGraphicFramePr>
          <p:nvPr/>
        </p:nvGraphicFramePr>
        <p:xfrm>
          <a:off x="2891481" y="1046200"/>
          <a:ext cx="5229022" cy="5320665"/>
        </p:xfrm>
        <a:graphic>
          <a:graphicData uri="http://schemas.openxmlformats.org/drawingml/2006/table">
            <a:tbl>
              <a:tblPr/>
              <a:tblGrid>
                <a:gridCol w="3991037">
                  <a:extLst>
                    <a:ext uri="{9D8B030D-6E8A-4147-A177-3AD203B41FA5}">
                      <a16:colId xmlns:a16="http://schemas.microsoft.com/office/drawing/2014/main" val="20000"/>
                    </a:ext>
                  </a:extLst>
                </a:gridCol>
                <a:gridCol w="1237985">
                  <a:extLst>
                    <a:ext uri="{9D8B030D-6E8A-4147-A177-3AD203B41FA5}">
                      <a16:colId xmlns:a16="http://schemas.microsoft.com/office/drawing/2014/main" val="20001"/>
                    </a:ext>
                  </a:extLst>
                </a:gridCol>
              </a:tblGrid>
              <a:tr h="251843">
                <a:tc>
                  <a:txBody>
                    <a:bodyPr/>
                    <a:lstStyle/>
                    <a:p>
                      <a:pPr algn="l" fontAlgn="b"/>
                      <a:r>
                        <a:rPr lang="nl-BE" sz="1600" b="0" i="0" u="sng" strike="noStrike" dirty="0">
                          <a:solidFill>
                            <a:schemeClr val="tx1">
                              <a:lumMod val="95000"/>
                            </a:schemeClr>
                          </a:solidFill>
                          <a:effectLst/>
                          <a:latin typeface="Calibri" panose="020F0502020204030204" pitchFamily="34" charset="0"/>
                        </a:rPr>
                        <a:t>INKOMSTEN</a:t>
                      </a:r>
                    </a:p>
                  </a:txBody>
                  <a:tcPr marL="9525" marR="9525" marT="9525" marB="0" anchor="b">
                    <a:lnL>
                      <a:noFill/>
                    </a:lnL>
                    <a:lnR>
                      <a:noFill/>
                    </a:lnR>
                    <a:lnT>
                      <a:noFill/>
                    </a:lnT>
                    <a:lnB>
                      <a:noFill/>
                    </a:lnB>
                  </a:tcPr>
                </a:tc>
                <a:tc>
                  <a:txBody>
                    <a:bodyPr/>
                    <a:lstStyle/>
                    <a:p>
                      <a:pPr algn="l" fontAlgn="b"/>
                      <a:endParaRPr lang="nl-BE" sz="1600" b="0" i="0" u="none" strike="noStrike">
                        <a:solidFill>
                          <a:schemeClr val="tx1">
                            <a:lumMod val="95000"/>
                          </a:schemeClr>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Toelage BFVB</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50.000</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Bijdragen verenigingen</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11.500</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Toelage gemeenten, Provincie</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1.800</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Giften</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25.000</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Diverse opbrengsten</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1.000</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51843">
                <a:tc>
                  <a:txBody>
                    <a:bodyPr/>
                    <a:lstStyle/>
                    <a:p>
                      <a:pPr algn="l" fontAlgn="b"/>
                      <a:r>
                        <a:rPr lang="nl-BE" sz="1600" b="0" i="0" u="none" strike="noStrike" dirty="0" err="1">
                          <a:solidFill>
                            <a:schemeClr val="tx1">
                              <a:lumMod val="95000"/>
                            </a:schemeClr>
                          </a:solidFill>
                          <a:effectLst/>
                          <a:latin typeface="Calibri" panose="020F0502020204030204" pitchFamily="34" charset="0"/>
                        </a:rPr>
                        <a:t>Finaciële</a:t>
                      </a:r>
                      <a:r>
                        <a:rPr lang="nl-BE" sz="1600" b="0" i="0" u="none" strike="noStrike" dirty="0">
                          <a:solidFill>
                            <a:schemeClr val="tx1">
                              <a:lumMod val="95000"/>
                            </a:schemeClr>
                          </a:solidFill>
                          <a:effectLst/>
                          <a:latin typeface="Calibri" panose="020F0502020204030204" pitchFamily="34" charset="0"/>
                        </a:rPr>
                        <a:t> resultaten</a:t>
                      </a:r>
                    </a:p>
                  </a:txBody>
                  <a:tcPr marL="9525" marR="9525" marT="9525" marB="0" anchor="b">
                    <a:lnL>
                      <a:noFill/>
                    </a:lnL>
                    <a:lnR>
                      <a:noFill/>
                    </a:lnR>
                    <a:lnT>
                      <a:noFill/>
                    </a:lnT>
                    <a:lnB>
                      <a:noFill/>
                    </a:lnB>
                  </a:tcPr>
                </a:tc>
                <a:tc>
                  <a:txBody>
                    <a:bodyPr/>
                    <a:lstStyle/>
                    <a:p>
                      <a:pPr algn="r" fontAlgn="b"/>
                      <a:r>
                        <a:rPr lang="nl-BE" sz="1600" b="0" i="0" u="none" strike="noStrike" dirty="0">
                          <a:solidFill>
                            <a:schemeClr val="tx1">
                              <a:lumMod val="95000"/>
                            </a:schemeClr>
                          </a:solidFill>
                          <a:effectLst/>
                          <a:latin typeface="Calibri" panose="020F0502020204030204" pitchFamily="34" charset="0"/>
                        </a:rPr>
                        <a:t>-200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1843">
                <a:tc>
                  <a:txBody>
                    <a:bodyPr/>
                    <a:lstStyle/>
                    <a:p>
                      <a:pPr algn="l" fontAlgn="b"/>
                      <a:endParaRPr lang="nl-BE" sz="1600" b="0" i="0" u="none" strike="noStrike" dirty="0">
                        <a:solidFill>
                          <a:schemeClr val="tx1">
                            <a:lumMod val="95000"/>
                          </a:schemeClr>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89.100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1843">
                <a:tc>
                  <a:txBody>
                    <a:bodyPr/>
                    <a:lstStyle/>
                    <a:p>
                      <a:pPr algn="l" fontAlgn="b"/>
                      <a:r>
                        <a:rPr lang="nl-BE" sz="1600" b="0" i="0" u="sng" strike="noStrike" dirty="0">
                          <a:solidFill>
                            <a:schemeClr val="tx1">
                              <a:lumMod val="95000"/>
                            </a:schemeClr>
                          </a:solidFill>
                          <a:effectLst/>
                          <a:latin typeface="Calibri" panose="020F0502020204030204" pitchFamily="34" charset="0"/>
                        </a:rPr>
                        <a:t>UITGAVEN</a:t>
                      </a:r>
                    </a:p>
                  </a:txBody>
                  <a:tcPr marL="9525" marR="9525" marT="9525" marB="0" anchor="b">
                    <a:lnL>
                      <a:noFill/>
                    </a:lnL>
                    <a:lnR>
                      <a:noFill/>
                    </a:lnR>
                    <a:lnT>
                      <a:noFill/>
                    </a:lnT>
                    <a:lnB>
                      <a:noFill/>
                    </a:lnB>
                  </a:tcPr>
                </a:tc>
                <a:tc>
                  <a:txBody>
                    <a:bodyPr/>
                    <a:lstStyle/>
                    <a:p>
                      <a:pPr algn="l" fontAlgn="b"/>
                      <a:endParaRPr lang="nl-BE" sz="1600" b="0" i="0" u="none" strike="noStrike">
                        <a:solidFill>
                          <a:schemeClr val="tx1">
                            <a:lumMod val="95000"/>
                          </a:schemeClr>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8"/>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Huur onroerend</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-30.000</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onderhoud gebouwen</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-6.200</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onderhoud technische installatie</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-7.000</a:t>
                      </a:r>
                    </a:p>
                  </a:txBody>
                  <a:tcPr marL="9525" marR="9525" marT="9525" marB="0" anchor="b">
                    <a:lnL>
                      <a:noFill/>
                    </a:lnL>
                    <a:lnR>
                      <a:noFill/>
                    </a:lnR>
                    <a:lnT>
                      <a:noFill/>
                    </a:lnT>
                    <a:lnB>
                      <a:noFill/>
                    </a:lnB>
                  </a:tcPr>
                </a:tc>
                <a:extLst>
                  <a:ext uri="{0D108BD9-81ED-4DB2-BD59-A6C34878D82A}">
                    <a16:rowId xmlns:a16="http://schemas.microsoft.com/office/drawing/2014/main" val="10011"/>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Kosten rollend materieel</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-14.500</a:t>
                      </a:r>
                    </a:p>
                  </a:txBody>
                  <a:tcPr marL="9525" marR="9525" marT="9525" marB="0" anchor="b">
                    <a:lnL>
                      <a:noFill/>
                    </a:lnL>
                    <a:lnR>
                      <a:noFill/>
                    </a:lnR>
                    <a:lnT>
                      <a:noFill/>
                    </a:lnT>
                    <a:lnB>
                      <a:noFill/>
                    </a:lnB>
                  </a:tcPr>
                </a:tc>
                <a:extLst>
                  <a:ext uri="{0D108BD9-81ED-4DB2-BD59-A6C34878D82A}">
                    <a16:rowId xmlns:a16="http://schemas.microsoft.com/office/drawing/2014/main" val="10012"/>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kosten vrijwilligers</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-7.700</a:t>
                      </a:r>
                    </a:p>
                  </a:txBody>
                  <a:tcPr marL="9525" marR="9525" marT="9525" marB="0" anchor="b">
                    <a:lnL>
                      <a:noFill/>
                    </a:lnL>
                    <a:lnR>
                      <a:noFill/>
                    </a:lnR>
                    <a:lnT>
                      <a:noFill/>
                    </a:lnT>
                    <a:lnB>
                      <a:noFill/>
                    </a:lnB>
                  </a:tcPr>
                </a:tc>
                <a:extLst>
                  <a:ext uri="{0D108BD9-81ED-4DB2-BD59-A6C34878D82A}">
                    <a16:rowId xmlns:a16="http://schemas.microsoft.com/office/drawing/2014/main" val="10013"/>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Administratiekosten</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-8.280</a:t>
                      </a:r>
                    </a:p>
                  </a:txBody>
                  <a:tcPr marL="9525" marR="9525" marT="9525" marB="0" anchor="b">
                    <a:lnL>
                      <a:noFill/>
                    </a:lnL>
                    <a:lnR>
                      <a:noFill/>
                    </a:lnR>
                    <a:lnT>
                      <a:noFill/>
                    </a:lnT>
                    <a:lnB>
                      <a:noFill/>
                    </a:lnB>
                  </a:tcPr>
                </a:tc>
                <a:extLst>
                  <a:ext uri="{0D108BD9-81ED-4DB2-BD59-A6C34878D82A}">
                    <a16:rowId xmlns:a16="http://schemas.microsoft.com/office/drawing/2014/main" val="10014"/>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Energie</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-11.000</a:t>
                      </a:r>
                    </a:p>
                  </a:txBody>
                  <a:tcPr marL="9525" marR="9525" marT="9525" marB="0" anchor="b">
                    <a:lnL>
                      <a:noFill/>
                    </a:lnL>
                    <a:lnR>
                      <a:noFill/>
                    </a:lnR>
                    <a:lnT>
                      <a:noFill/>
                    </a:lnT>
                    <a:lnB>
                      <a:noFill/>
                    </a:lnB>
                  </a:tcPr>
                </a:tc>
                <a:extLst>
                  <a:ext uri="{0D108BD9-81ED-4DB2-BD59-A6C34878D82A}">
                    <a16:rowId xmlns:a16="http://schemas.microsoft.com/office/drawing/2014/main" val="10015"/>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Representatie</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-1.000</a:t>
                      </a:r>
                    </a:p>
                  </a:txBody>
                  <a:tcPr marL="9525" marR="9525" marT="9525" marB="0" anchor="b">
                    <a:lnL>
                      <a:noFill/>
                    </a:lnL>
                    <a:lnR>
                      <a:noFill/>
                    </a:lnR>
                    <a:lnT>
                      <a:noFill/>
                    </a:lnT>
                    <a:lnB>
                      <a:noFill/>
                    </a:lnB>
                  </a:tcPr>
                </a:tc>
                <a:extLst>
                  <a:ext uri="{0D108BD9-81ED-4DB2-BD59-A6C34878D82A}">
                    <a16:rowId xmlns:a16="http://schemas.microsoft.com/office/drawing/2014/main" val="10016"/>
                  </a:ext>
                </a:extLst>
              </a:tr>
              <a:tr h="251843">
                <a:tc>
                  <a:txBody>
                    <a:bodyPr/>
                    <a:lstStyle/>
                    <a:p>
                      <a:pPr algn="l" fontAlgn="b"/>
                      <a:r>
                        <a:rPr lang="nl-BE" sz="1600" b="0" i="0" u="none" strike="noStrike" dirty="0">
                          <a:solidFill>
                            <a:schemeClr val="tx1">
                              <a:lumMod val="95000"/>
                            </a:schemeClr>
                          </a:solidFill>
                          <a:effectLst/>
                          <a:latin typeface="Calibri" panose="020F0502020204030204" pitchFamily="34" charset="0"/>
                        </a:rPr>
                        <a:t>Afschrijving investering - subsidie</a:t>
                      </a:r>
                    </a:p>
                  </a:txBody>
                  <a:tcPr marL="9525" marR="9525" marT="9525" marB="0" anchor="b">
                    <a:lnL>
                      <a:noFill/>
                    </a:lnL>
                    <a:lnR>
                      <a:noFill/>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-2.550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51843">
                <a:tc>
                  <a:txBody>
                    <a:bodyPr/>
                    <a:lstStyle/>
                    <a:p>
                      <a:pPr algn="l" fontAlgn="b"/>
                      <a:endParaRPr lang="nl-BE" sz="1600" b="0" i="0" u="none" strike="noStrike" dirty="0">
                        <a:solidFill>
                          <a:schemeClr val="tx1">
                            <a:lumMod val="95000"/>
                          </a:schemeClr>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1600" b="0" i="0" u="none" strike="noStrike">
                          <a:solidFill>
                            <a:schemeClr val="tx1">
                              <a:lumMod val="95000"/>
                            </a:schemeClr>
                          </a:solidFill>
                          <a:effectLst/>
                          <a:latin typeface="Calibri" panose="020F0502020204030204" pitchFamily="34" charset="0"/>
                        </a:rPr>
                        <a:t>-88.230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51843">
                <a:tc>
                  <a:txBody>
                    <a:bodyPr/>
                    <a:lstStyle/>
                    <a:p>
                      <a:pPr algn="l" fontAlgn="b"/>
                      <a:endParaRPr lang="nl-BE" sz="1600" b="0" i="0" u="none" strike="noStrike" dirty="0">
                        <a:solidFill>
                          <a:schemeClr val="tx1">
                            <a:lumMod val="95000"/>
                          </a:schemeClr>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nl-BE" sz="1600" b="0" i="0" u="none" strike="noStrike" dirty="0">
                        <a:solidFill>
                          <a:schemeClr val="tx1">
                            <a:lumMod val="95000"/>
                          </a:schemeClr>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51843">
                <a:tc>
                  <a:txBody>
                    <a:bodyPr/>
                    <a:lstStyle/>
                    <a:p>
                      <a:pPr algn="l" fontAlgn="b"/>
                      <a:r>
                        <a:rPr lang="nl-BE" sz="1600" b="1" i="0" u="sng" strike="noStrike" dirty="0">
                          <a:solidFill>
                            <a:schemeClr val="tx1">
                              <a:lumMod val="95000"/>
                            </a:schemeClr>
                          </a:solidFill>
                          <a:effectLst/>
                          <a:latin typeface="Calibri" panose="020F0502020204030204" pitchFamily="34" charset="0"/>
                        </a:rPr>
                        <a:t>RESULTAAT</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nl-BE" sz="1600" b="0" i="0" u="none" strike="noStrike" dirty="0">
                          <a:solidFill>
                            <a:schemeClr val="tx1">
                              <a:lumMod val="95000"/>
                            </a:schemeClr>
                          </a:solidFill>
                          <a:effectLst/>
                          <a:latin typeface="Calibri" panose="020F0502020204030204" pitchFamily="34" charset="0"/>
                        </a:rPr>
                        <a:t>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826544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2C7403F-7104-4694-BFF3-9FDCD762602B}"/>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05917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laptop, computer&#10;&#10;Automatisch gegenereerde beschrijving">
            <a:extLst>
              <a:ext uri="{FF2B5EF4-FFF2-40B4-BE49-F238E27FC236}">
                <a16:creationId xmlns:a16="http://schemas.microsoft.com/office/drawing/2014/main" id="{C85ADBB6-EAD4-4446-9448-3574A5544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101" y="576868"/>
            <a:ext cx="5715798" cy="4972744"/>
          </a:xfrm>
          <a:prstGeom prst="rect">
            <a:avLst/>
          </a:prstGeom>
        </p:spPr>
      </p:pic>
    </p:spTree>
    <p:extLst>
      <p:ext uri="{BB962C8B-B14F-4D97-AF65-F5344CB8AC3E}">
        <p14:creationId xmlns:p14="http://schemas.microsoft.com/office/powerpoint/2010/main" val="3123830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5" name="Afbeelding 4" descr="Afbeelding met bloem, selderie&#10;&#10;Automatisch gegenereerde beschrijving">
            <a:extLst>
              <a:ext uri="{FF2B5EF4-FFF2-40B4-BE49-F238E27FC236}">
                <a16:creationId xmlns:a16="http://schemas.microsoft.com/office/drawing/2014/main" id="{D39BF5FE-2436-4FD4-B851-B250DDA7C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1956714" cy="6888705"/>
          </a:xfrm>
          <a:prstGeom prst="rect">
            <a:avLst/>
          </a:prstGeom>
        </p:spPr>
      </p:pic>
      <p:pic>
        <p:nvPicPr>
          <p:cNvPr id="8" name="Afbeelding 7" descr="Afbeelding met tekst, kaart&#10;&#10;Automatisch gegenereerde beschrijving">
            <a:extLst>
              <a:ext uri="{FF2B5EF4-FFF2-40B4-BE49-F238E27FC236}">
                <a16:creationId xmlns:a16="http://schemas.microsoft.com/office/drawing/2014/main" id="{1E5D8867-B6E7-4807-84BE-163B0D284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338" y="118753"/>
            <a:ext cx="5901662" cy="4969821"/>
          </a:xfrm>
          <a:prstGeom prst="rect">
            <a:avLst/>
          </a:prstGeom>
          <a:effectLst/>
        </p:spPr>
      </p:pic>
      <p:pic>
        <p:nvPicPr>
          <p:cNvPr id="7" name="Afbeelding 6">
            <a:extLst>
              <a:ext uri="{FF2B5EF4-FFF2-40B4-BE49-F238E27FC236}">
                <a16:creationId xmlns:a16="http://schemas.microsoft.com/office/drawing/2014/main" id="{FEB68C86-E837-4CC4-BAB2-C234E08199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371" y="591214"/>
            <a:ext cx="5715798" cy="5706271"/>
          </a:xfrm>
          <a:prstGeom prst="rect">
            <a:avLst/>
          </a:prstGeom>
          <a:effectLst>
            <a:outerShdw blurRad="50800" dist="38100" dir="2700000" algn="tl" rotWithShape="0">
              <a:prstClr val="black">
                <a:alpha val="40000"/>
              </a:prstClr>
            </a:outerShdw>
          </a:effectLst>
        </p:spPr>
      </p:pic>
      <p:sp>
        <p:nvSpPr>
          <p:cNvPr id="2" name="Tekstvak 1">
            <a:extLst>
              <a:ext uri="{FF2B5EF4-FFF2-40B4-BE49-F238E27FC236}">
                <a16:creationId xmlns:a16="http://schemas.microsoft.com/office/drawing/2014/main" id="{E9D5C9E8-4035-4972-B65C-2735D63E9EDF}"/>
              </a:ext>
            </a:extLst>
          </p:cNvPr>
          <p:cNvSpPr txBox="1"/>
          <p:nvPr/>
        </p:nvSpPr>
        <p:spPr>
          <a:xfrm>
            <a:off x="810304" y="843280"/>
            <a:ext cx="3232808" cy="769441"/>
          </a:xfrm>
          <a:prstGeom prst="rect">
            <a:avLst/>
          </a:prstGeom>
          <a:noFill/>
        </p:spPr>
        <p:txBody>
          <a:bodyPr wrap="none" rtlCol="0">
            <a:spAutoFit/>
          </a:bodyPr>
          <a:lstStyle/>
          <a:p>
            <a:r>
              <a:rPr lang="nl-BE" sz="4400"/>
              <a:t>Toelichtingen</a:t>
            </a:r>
          </a:p>
        </p:txBody>
      </p:sp>
    </p:spTree>
    <p:extLst>
      <p:ext uri="{BB962C8B-B14F-4D97-AF65-F5344CB8AC3E}">
        <p14:creationId xmlns:p14="http://schemas.microsoft.com/office/powerpoint/2010/main" val="411795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C1135ED-45BA-4783-9989-417993388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880" y="1036320"/>
            <a:ext cx="6492240" cy="4331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2307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uiten&#10;&#10;Automatisch gegenereerde beschrijving">
            <a:extLst>
              <a:ext uri="{FF2B5EF4-FFF2-40B4-BE49-F238E27FC236}">
                <a16:creationId xmlns:a16="http://schemas.microsoft.com/office/drawing/2014/main" id="{CE87E71E-AF67-45D8-B518-C74E8B7C9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780" y="0"/>
            <a:ext cx="7062439" cy="6858000"/>
          </a:xfrm>
          <a:prstGeom prst="rect">
            <a:avLst/>
          </a:prstGeom>
        </p:spPr>
      </p:pic>
      <p:sp>
        <p:nvSpPr>
          <p:cNvPr id="4" name="Tekstvak 3">
            <a:extLst>
              <a:ext uri="{FF2B5EF4-FFF2-40B4-BE49-F238E27FC236}">
                <a16:creationId xmlns:a16="http://schemas.microsoft.com/office/drawing/2014/main" id="{82AB8CE4-2C99-4403-BB67-5E6403E513B0}"/>
              </a:ext>
            </a:extLst>
          </p:cNvPr>
          <p:cNvSpPr txBox="1"/>
          <p:nvPr/>
        </p:nvSpPr>
        <p:spPr>
          <a:xfrm>
            <a:off x="4290308" y="2641600"/>
            <a:ext cx="4956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white"/>
                </a:solidFill>
                <a:effectLst/>
                <a:uLnTx/>
                <a:uFillTx/>
                <a:latin typeface="Calibri" panose="020F0502020204030204"/>
                <a:ea typeface="+mn-ea"/>
                <a:cs typeface="+mn-cs"/>
              </a:rPr>
              <a:t>41</a:t>
            </a:r>
          </a:p>
        </p:txBody>
      </p:sp>
      <p:sp>
        <p:nvSpPr>
          <p:cNvPr id="5" name="Tekstvak 4">
            <a:extLst>
              <a:ext uri="{FF2B5EF4-FFF2-40B4-BE49-F238E27FC236}">
                <a16:creationId xmlns:a16="http://schemas.microsoft.com/office/drawing/2014/main" id="{2AB5777F-EC1E-4FEE-8387-90778B84DB74}"/>
              </a:ext>
            </a:extLst>
          </p:cNvPr>
          <p:cNvSpPr txBox="1"/>
          <p:nvPr/>
        </p:nvSpPr>
        <p:spPr>
          <a:xfrm>
            <a:off x="4210755" y="1625600"/>
            <a:ext cx="4956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white"/>
                </a:solidFill>
                <a:effectLst/>
                <a:uLnTx/>
                <a:uFillTx/>
                <a:latin typeface="Calibri" panose="020F0502020204030204"/>
                <a:ea typeface="+mn-ea"/>
                <a:cs typeface="+mn-cs"/>
              </a:rPr>
              <a:t>24</a:t>
            </a:r>
          </a:p>
        </p:txBody>
      </p:sp>
      <p:sp>
        <p:nvSpPr>
          <p:cNvPr id="6" name="Tekstvak 5">
            <a:extLst>
              <a:ext uri="{FF2B5EF4-FFF2-40B4-BE49-F238E27FC236}">
                <a16:creationId xmlns:a16="http://schemas.microsoft.com/office/drawing/2014/main" id="{8AEA0320-18BB-4B17-BC32-51F88AF526E7}"/>
              </a:ext>
            </a:extLst>
          </p:cNvPr>
          <p:cNvSpPr txBox="1"/>
          <p:nvPr/>
        </p:nvSpPr>
        <p:spPr>
          <a:xfrm>
            <a:off x="5768622" y="2087265"/>
            <a:ext cx="4956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white"/>
                </a:solidFill>
                <a:effectLst/>
                <a:uLnTx/>
                <a:uFillTx/>
                <a:latin typeface="Calibri" panose="020F0502020204030204"/>
                <a:ea typeface="+mn-ea"/>
                <a:cs typeface="+mn-cs"/>
              </a:rPr>
              <a:t>21</a:t>
            </a:r>
          </a:p>
        </p:txBody>
      </p:sp>
      <p:sp>
        <p:nvSpPr>
          <p:cNvPr id="7" name="Tekstvak 6">
            <a:extLst>
              <a:ext uri="{FF2B5EF4-FFF2-40B4-BE49-F238E27FC236}">
                <a16:creationId xmlns:a16="http://schemas.microsoft.com/office/drawing/2014/main" id="{EFF1A0AC-B773-428E-84A5-E3BF557E3737}"/>
              </a:ext>
            </a:extLst>
          </p:cNvPr>
          <p:cNvSpPr txBox="1"/>
          <p:nvPr/>
        </p:nvSpPr>
        <p:spPr>
          <a:xfrm>
            <a:off x="5848660" y="5424312"/>
            <a:ext cx="4956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black"/>
                </a:solidFill>
                <a:effectLst/>
                <a:uLnTx/>
                <a:uFillTx/>
                <a:latin typeface="Calibri" panose="020F0502020204030204"/>
                <a:ea typeface="+mn-ea"/>
                <a:cs typeface="+mn-cs"/>
              </a:rPr>
              <a:t>50</a:t>
            </a:r>
          </a:p>
        </p:txBody>
      </p:sp>
      <p:sp>
        <p:nvSpPr>
          <p:cNvPr id="8" name="Tekstvak 7">
            <a:extLst>
              <a:ext uri="{FF2B5EF4-FFF2-40B4-BE49-F238E27FC236}">
                <a16:creationId xmlns:a16="http://schemas.microsoft.com/office/drawing/2014/main" id="{00ED243C-170D-431A-B861-2878B3380E80}"/>
              </a:ext>
            </a:extLst>
          </p:cNvPr>
          <p:cNvSpPr txBox="1"/>
          <p:nvPr/>
        </p:nvSpPr>
        <p:spPr>
          <a:xfrm>
            <a:off x="5120576" y="4269644"/>
            <a:ext cx="7280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black"/>
                </a:solidFill>
                <a:effectLst/>
                <a:uLnTx/>
                <a:uFillTx/>
                <a:latin typeface="Calibri" panose="020F0502020204030204"/>
                <a:ea typeface="+mn-ea"/>
                <a:cs typeface="+mn-cs"/>
              </a:rPr>
              <a:t>12,5</a:t>
            </a:r>
          </a:p>
        </p:txBody>
      </p:sp>
      <p:sp>
        <p:nvSpPr>
          <p:cNvPr id="9" name="Tekstvak 8">
            <a:extLst>
              <a:ext uri="{FF2B5EF4-FFF2-40B4-BE49-F238E27FC236}">
                <a16:creationId xmlns:a16="http://schemas.microsoft.com/office/drawing/2014/main" id="{79810C80-EC4C-4416-A995-D681C1A5502E}"/>
              </a:ext>
            </a:extLst>
          </p:cNvPr>
          <p:cNvSpPr txBox="1"/>
          <p:nvPr/>
        </p:nvSpPr>
        <p:spPr>
          <a:xfrm>
            <a:off x="6514704" y="3807979"/>
            <a:ext cx="4956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white"/>
                </a:solidFill>
                <a:effectLst/>
                <a:uLnTx/>
                <a:uFillTx/>
                <a:latin typeface="Calibri" panose="020F0502020204030204"/>
                <a:ea typeface="+mn-ea"/>
                <a:cs typeface="+mn-cs"/>
              </a:rPr>
              <a:t>32</a:t>
            </a:r>
          </a:p>
        </p:txBody>
      </p:sp>
      <p:sp>
        <p:nvSpPr>
          <p:cNvPr id="10" name="Tekstvak 9">
            <a:extLst>
              <a:ext uri="{FF2B5EF4-FFF2-40B4-BE49-F238E27FC236}">
                <a16:creationId xmlns:a16="http://schemas.microsoft.com/office/drawing/2014/main" id="{D7E0D493-A2B0-42E5-8E42-5B614D900D36}"/>
              </a:ext>
            </a:extLst>
          </p:cNvPr>
          <p:cNvSpPr txBox="1"/>
          <p:nvPr/>
        </p:nvSpPr>
        <p:spPr>
          <a:xfrm>
            <a:off x="2664178" y="2905780"/>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984 m2</a:t>
            </a:r>
          </a:p>
        </p:txBody>
      </p:sp>
      <p:sp>
        <p:nvSpPr>
          <p:cNvPr id="14" name="Tekstvak 13">
            <a:extLst>
              <a:ext uri="{FF2B5EF4-FFF2-40B4-BE49-F238E27FC236}">
                <a16:creationId xmlns:a16="http://schemas.microsoft.com/office/drawing/2014/main" id="{CE5A0276-DF0E-4FDD-B148-AEE1CDDF821D}"/>
              </a:ext>
            </a:extLst>
          </p:cNvPr>
          <p:cNvSpPr txBox="1"/>
          <p:nvPr/>
        </p:nvSpPr>
        <p:spPr>
          <a:xfrm>
            <a:off x="4200292" y="5402268"/>
            <a:ext cx="12843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white"/>
                </a:solidFill>
                <a:effectLst/>
                <a:uLnTx/>
                <a:uFillTx/>
                <a:latin typeface="Calibri" panose="020F0502020204030204"/>
                <a:ea typeface="+mn-ea"/>
                <a:cs typeface="+mn-cs"/>
              </a:rPr>
              <a:t>625 m2</a:t>
            </a:r>
          </a:p>
        </p:txBody>
      </p:sp>
    </p:spTree>
    <p:extLst>
      <p:ext uri="{BB962C8B-B14F-4D97-AF65-F5344CB8AC3E}">
        <p14:creationId xmlns:p14="http://schemas.microsoft.com/office/powerpoint/2010/main" val="4136964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B57DA9-32ED-4CB2-8BD6-DADD5748F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214" y="0"/>
            <a:ext cx="6919572" cy="6858000"/>
          </a:xfrm>
          <a:prstGeom prst="rect">
            <a:avLst/>
          </a:prstGeom>
        </p:spPr>
      </p:pic>
    </p:spTree>
    <p:extLst>
      <p:ext uri="{BB962C8B-B14F-4D97-AF65-F5344CB8AC3E}">
        <p14:creationId xmlns:p14="http://schemas.microsoft.com/office/powerpoint/2010/main" val="2577958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aart&#10;&#10;Automatisch gegenereerde beschrijving">
            <a:extLst>
              <a:ext uri="{FF2B5EF4-FFF2-40B4-BE49-F238E27FC236}">
                <a16:creationId xmlns:a16="http://schemas.microsoft.com/office/drawing/2014/main" id="{E5000711-97DD-4523-9C2E-45155B6DF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23"/>
            <a:ext cx="12192000" cy="7321622"/>
          </a:xfrm>
          <a:prstGeom prst="rect">
            <a:avLst/>
          </a:prstGeom>
        </p:spPr>
      </p:pic>
      <p:sp>
        <p:nvSpPr>
          <p:cNvPr id="7" name="Ovaal 6">
            <a:extLst>
              <a:ext uri="{FF2B5EF4-FFF2-40B4-BE49-F238E27FC236}">
                <a16:creationId xmlns:a16="http://schemas.microsoft.com/office/drawing/2014/main" id="{01C089C8-27AF-490C-A719-1F394E0D18BA}"/>
              </a:ext>
            </a:extLst>
          </p:cNvPr>
          <p:cNvSpPr/>
          <p:nvPr/>
        </p:nvSpPr>
        <p:spPr>
          <a:xfrm>
            <a:off x="4645891" y="4922982"/>
            <a:ext cx="286327" cy="28632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BB07B54E-9369-4EA1-9CCB-1D544A63CCD6}"/>
              </a:ext>
            </a:extLst>
          </p:cNvPr>
          <p:cNvSpPr txBox="1"/>
          <p:nvPr/>
        </p:nvSpPr>
        <p:spPr>
          <a:xfrm>
            <a:off x="1584034" y="5357090"/>
            <a:ext cx="2632644" cy="1384995"/>
          </a:xfrm>
          <a:prstGeom prst="rect">
            <a:avLst/>
          </a:prstGeom>
          <a:solidFill>
            <a:srgbClr val="D1E5D9"/>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t>Alva Site</a:t>
            </a:r>
            <a:b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t>Oude Truierbaan</a:t>
            </a:r>
            <a:b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t>3500 Hasselt</a:t>
            </a:r>
          </a:p>
        </p:txBody>
      </p:sp>
      <p:sp>
        <p:nvSpPr>
          <p:cNvPr id="10" name="Pijl: rechts 9">
            <a:extLst>
              <a:ext uri="{FF2B5EF4-FFF2-40B4-BE49-F238E27FC236}">
                <a16:creationId xmlns:a16="http://schemas.microsoft.com/office/drawing/2014/main" id="{3B30EB01-158B-472C-8185-93FA53ACC68C}"/>
              </a:ext>
            </a:extLst>
          </p:cNvPr>
          <p:cNvSpPr/>
          <p:nvPr/>
        </p:nvSpPr>
        <p:spPr>
          <a:xfrm>
            <a:off x="1145307" y="4692072"/>
            <a:ext cx="1043709" cy="7481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jl: rechts 8">
            <a:extLst>
              <a:ext uri="{FF2B5EF4-FFF2-40B4-BE49-F238E27FC236}">
                <a16:creationId xmlns:a16="http://schemas.microsoft.com/office/drawing/2014/main" id="{EE1B8827-4A2C-4A3F-950F-5C3A97AF778A}"/>
              </a:ext>
            </a:extLst>
          </p:cNvPr>
          <p:cNvSpPr/>
          <p:nvPr/>
        </p:nvSpPr>
        <p:spPr>
          <a:xfrm>
            <a:off x="2313708" y="4692072"/>
            <a:ext cx="1043709" cy="7481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CA5C9ACB-ECBF-46BC-9FED-BD57B3E3C319}"/>
              </a:ext>
            </a:extLst>
          </p:cNvPr>
          <p:cNvSpPr/>
          <p:nvPr/>
        </p:nvSpPr>
        <p:spPr>
          <a:xfrm>
            <a:off x="3482109" y="4692072"/>
            <a:ext cx="1043709" cy="7481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al 11">
            <a:extLst>
              <a:ext uri="{FF2B5EF4-FFF2-40B4-BE49-F238E27FC236}">
                <a16:creationId xmlns:a16="http://schemas.microsoft.com/office/drawing/2014/main" id="{28021BB6-B4EE-4B28-941A-829B8DAB7872}"/>
              </a:ext>
            </a:extLst>
          </p:cNvPr>
          <p:cNvSpPr/>
          <p:nvPr/>
        </p:nvSpPr>
        <p:spPr>
          <a:xfrm>
            <a:off x="2285999" y="2059708"/>
            <a:ext cx="286327" cy="286327"/>
          </a:xfrm>
          <a:prstGeom prst="ellipse">
            <a:avLst/>
          </a:prstGeom>
          <a:solidFill>
            <a:srgbClr val="00B0F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a:extLst>
              <a:ext uri="{FF2B5EF4-FFF2-40B4-BE49-F238E27FC236}">
                <a16:creationId xmlns:a16="http://schemas.microsoft.com/office/drawing/2014/main" id="{D95AE2CC-5D8A-4E8F-BCAF-D9FD9F928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985" y="1930399"/>
            <a:ext cx="855723" cy="748146"/>
          </a:xfrm>
          <a:prstGeom prst="rect">
            <a:avLst/>
          </a:prstGeom>
        </p:spPr>
      </p:pic>
      <p:sp>
        <p:nvSpPr>
          <p:cNvPr id="15" name="Tekstvak 14">
            <a:extLst>
              <a:ext uri="{FF2B5EF4-FFF2-40B4-BE49-F238E27FC236}">
                <a16:creationId xmlns:a16="http://schemas.microsoft.com/office/drawing/2014/main" id="{A1FD291B-3DF5-42F1-9126-050BC634973A}"/>
              </a:ext>
            </a:extLst>
          </p:cNvPr>
          <p:cNvSpPr txBox="1"/>
          <p:nvPr/>
        </p:nvSpPr>
        <p:spPr>
          <a:xfrm>
            <a:off x="846822" y="2798802"/>
            <a:ext cx="2078047" cy="369332"/>
          </a:xfrm>
          <a:prstGeom prst="rect">
            <a:avLst/>
          </a:prstGeom>
          <a:solidFill>
            <a:srgbClr val="D1E6D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huidge locatie</a:t>
            </a:r>
          </a:p>
        </p:txBody>
      </p:sp>
      <p:sp>
        <p:nvSpPr>
          <p:cNvPr id="14" name="Pijl: rechts 13">
            <a:extLst>
              <a:ext uri="{FF2B5EF4-FFF2-40B4-BE49-F238E27FC236}">
                <a16:creationId xmlns:a16="http://schemas.microsoft.com/office/drawing/2014/main" id="{F0C8FAE6-055E-47A0-876B-55E0B7440A2C}"/>
              </a:ext>
            </a:extLst>
          </p:cNvPr>
          <p:cNvSpPr/>
          <p:nvPr/>
        </p:nvSpPr>
        <p:spPr>
          <a:xfrm rot="16200000">
            <a:off x="1998725" y="2591145"/>
            <a:ext cx="860875" cy="46657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hoek 15">
            <a:extLst>
              <a:ext uri="{FF2B5EF4-FFF2-40B4-BE49-F238E27FC236}">
                <a16:creationId xmlns:a16="http://schemas.microsoft.com/office/drawing/2014/main" id="{2895280B-860D-4D9F-9835-3830EC72A70C}"/>
              </a:ext>
            </a:extLst>
          </p:cNvPr>
          <p:cNvSpPr/>
          <p:nvPr/>
        </p:nvSpPr>
        <p:spPr>
          <a:xfrm>
            <a:off x="8839200" y="-36823"/>
            <a:ext cx="3352800" cy="3020291"/>
          </a:xfrm>
          <a:prstGeom prst="rect">
            <a:avLst/>
          </a:prstGeom>
          <a:solidFill>
            <a:srgbClr val="D1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35DEADE6-7B49-4C54-9ACB-347D81419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53" y="104883"/>
            <a:ext cx="3355747" cy="2933882"/>
          </a:xfrm>
          <a:prstGeom prst="rect">
            <a:avLst/>
          </a:prstGeom>
        </p:spPr>
      </p:pic>
      <p:sp>
        <p:nvSpPr>
          <p:cNvPr id="2" name="Rechthoek 1">
            <a:extLst>
              <a:ext uri="{FF2B5EF4-FFF2-40B4-BE49-F238E27FC236}">
                <a16:creationId xmlns:a16="http://schemas.microsoft.com/office/drawing/2014/main" id="{29E80356-EEAB-4339-BBFE-6D258A7B489A}"/>
              </a:ext>
            </a:extLst>
          </p:cNvPr>
          <p:cNvSpPr/>
          <p:nvPr/>
        </p:nvSpPr>
        <p:spPr>
          <a:xfrm>
            <a:off x="0" y="3634740"/>
            <a:ext cx="12192000" cy="3698019"/>
          </a:xfrm>
          <a:prstGeom prst="rect">
            <a:avLst/>
          </a:prstGeom>
          <a:solidFill>
            <a:srgbClr val="D1E5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27982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elektronica&#10;&#10;Automatisch gegenereerde beschrijving">
            <a:extLst>
              <a:ext uri="{FF2B5EF4-FFF2-40B4-BE49-F238E27FC236}">
                <a16:creationId xmlns:a16="http://schemas.microsoft.com/office/drawing/2014/main" id="{7EE90694-61C8-43F4-9977-9FDE5F248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55" y="0"/>
            <a:ext cx="11769090" cy="6917181"/>
          </a:xfrm>
          <a:prstGeom prst="rect">
            <a:avLst/>
          </a:prstGeom>
        </p:spPr>
      </p:pic>
    </p:spTree>
    <p:extLst>
      <p:ext uri="{BB962C8B-B14F-4D97-AF65-F5344CB8AC3E}">
        <p14:creationId xmlns:p14="http://schemas.microsoft.com/office/powerpoint/2010/main" val="2008683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aart&#10;&#10;Automatisch gegenereerde beschrijving">
            <a:extLst>
              <a:ext uri="{FF2B5EF4-FFF2-40B4-BE49-F238E27FC236}">
                <a16:creationId xmlns:a16="http://schemas.microsoft.com/office/drawing/2014/main" id="{E5000711-97DD-4523-9C2E-45155B6DF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23"/>
            <a:ext cx="12192000" cy="7321622"/>
          </a:xfrm>
          <a:prstGeom prst="rect">
            <a:avLst/>
          </a:prstGeom>
        </p:spPr>
      </p:pic>
      <p:sp>
        <p:nvSpPr>
          <p:cNvPr id="7" name="Ovaal 6">
            <a:extLst>
              <a:ext uri="{FF2B5EF4-FFF2-40B4-BE49-F238E27FC236}">
                <a16:creationId xmlns:a16="http://schemas.microsoft.com/office/drawing/2014/main" id="{01C089C8-27AF-490C-A719-1F394E0D18BA}"/>
              </a:ext>
            </a:extLst>
          </p:cNvPr>
          <p:cNvSpPr/>
          <p:nvPr/>
        </p:nvSpPr>
        <p:spPr>
          <a:xfrm>
            <a:off x="4645891" y="4922982"/>
            <a:ext cx="286327" cy="286327"/>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kstvak 10">
            <a:extLst>
              <a:ext uri="{FF2B5EF4-FFF2-40B4-BE49-F238E27FC236}">
                <a16:creationId xmlns:a16="http://schemas.microsoft.com/office/drawing/2014/main" id="{BB07B54E-9369-4EA1-9CCB-1D544A63CCD6}"/>
              </a:ext>
            </a:extLst>
          </p:cNvPr>
          <p:cNvSpPr txBox="1"/>
          <p:nvPr/>
        </p:nvSpPr>
        <p:spPr>
          <a:xfrm>
            <a:off x="1584034" y="5357090"/>
            <a:ext cx="2632644" cy="1384995"/>
          </a:xfrm>
          <a:prstGeom prst="rect">
            <a:avLst/>
          </a:prstGeom>
          <a:solidFill>
            <a:srgbClr val="D1E5D9"/>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t>Alva Site</a:t>
            </a:r>
            <a:b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t>Oude Truierbaan</a:t>
            </a:r>
            <a:b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BE" sz="2800" b="0" i="0" u="none" strike="noStrike" kern="1200" cap="none" spc="0" normalizeH="0" baseline="0" noProof="0">
                <a:ln>
                  <a:noFill/>
                </a:ln>
                <a:solidFill>
                  <a:prstClr val="black"/>
                </a:solidFill>
                <a:effectLst/>
                <a:uLnTx/>
                <a:uFillTx/>
                <a:latin typeface="Calibri" panose="020F0502020204030204"/>
                <a:ea typeface="+mn-ea"/>
                <a:cs typeface="+mn-cs"/>
              </a:rPr>
              <a:t>3500 Hasselt</a:t>
            </a:r>
          </a:p>
        </p:txBody>
      </p:sp>
      <p:sp>
        <p:nvSpPr>
          <p:cNvPr id="10" name="Pijl: rechts 9">
            <a:extLst>
              <a:ext uri="{FF2B5EF4-FFF2-40B4-BE49-F238E27FC236}">
                <a16:creationId xmlns:a16="http://schemas.microsoft.com/office/drawing/2014/main" id="{3B30EB01-158B-472C-8185-93FA53ACC68C}"/>
              </a:ext>
            </a:extLst>
          </p:cNvPr>
          <p:cNvSpPr/>
          <p:nvPr/>
        </p:nvSpPr>
        <p:spPr>
          <a:xfrm>
            <a:off x="1145307" y="4692072"/>
            <a:ext cx="1043709" cy="7481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ijl: rechts 8">
            <a:extLst>
              <a:ext uri="{FF2B5EF4-FFF2-40B4-BE49-F238E27FC236}">
                <a16:creationId xmlns:a16="http://schemas.microsoft.com/office/drawing/2014/main" id="{EE1B8827-4A2C-4A3F-950F-5C3A97AF778A}"/>
              </a:ext>
            </a:extLst>
          </p:cNvPr>
          <p:cNvSpPr/>
          <p:nvPr/>
        </p:nvSpPr>
        <p:spPr>
          <a:xfrm>
            <a:off x="2313708" y="4692072"/>
            <a:ext cx="1043709" cy="7481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CA5C9ACB-ECBF-46BC-9FED-BD57B3E3C319}"/>
              </a:ext>
            </a:extLst>
          </p:cNvPr>
          <p:cNvSpPr/>
          <p:nvPr/>
        </p:nvSpPr>
        <p:spPr>
          <a:xfrm>
            <a:off x="3482109" y="4692072"/>
            <a:ext cx="1043709" cy="74814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al 11">
            <a:extLst>
              <a:ext uri="{FF2B5EF4-FFF2-40B4-BE49-F238E27FC236}">
                <a16:creationId xmlns:a16="http://schemas.microsoft.com/office/drawing/2014/main" id="{28021BB6-B4EE-4B28-941A-829B8DAB7872}"/>
              </a:ext>
            </a:extLst>
          </p:cNvPr>
          <p:cNvSpPr/>
          <p:nvPr/>
        </p:nvSpPr>
        <p:spPr>
          <a:xfrm>
            <a:off x="2285999" y="2059708"/>
            <a:ext cx="286327" cy="286327"/>
          </a:xfrm>
          <a:prstGeom prst="ellipse">
            <a:avLst/>
          </a:prstGeom>
          <a:solidFill>
            <a:srgbClr val="00B0F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fbeelding 12">
            <a:extLst>
              <a:ext uri="{FF2B5EF4-FFF2-40B4-BE49-F238E27FC236}">
                <a16:creationId xmlns:a16="http://schemas.microsoft.com/office/drawing/2014/main" id="{D95AE2CC-5D8A-4E8F-BCAF-D9FD9F928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985" y="1930399"/>
            <a:ext cx="855723" cy="748146"/>
          </a:xfrm>
          <a:prstGeom prst="rect">
            <a:avLst/>
          </a:prstGeom>
        </p:spPr>
      </p:pic>
      <p:sp>
        <p:nvSpPr>
          <p:cNvPr id="15" name="Tekstvak 14">
            <a:extLst>
              <a:ext uri="{FF2B5EF4-FFF2-40B4-BE49-F238E27FC236}">
                <a16:creationId xmlns:a16="http://schemas.microsoft.com/office/drawing/2014/main" id="{A1FD291B-3DF5-42F1-9126-050BC634973A}"/>
              </a:ext>
            </a:extLst>
          </p:cNvPr>
          <p:cNvSpPr txBox="1"/>
          <p:nvPr/>
        </p:nvSpPr>
        <p:spPr>
          <a:xfrm>
            <a:off x="846822" y="2798802"/>
            <a:ext cx="2078047" cy="369332"/>
          </a:xfrm>
          <a:prstGeom prst="rect">
            <a:avLst/>
          </a:prstGeom>
          <a:solidFill>
            <a:srgbClr val="D1E6D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huidge locatie</a:t>
            </a:r>
          </a:p>
        </p:txBody>
      </p:sp>
      <p:sp>
        <p:nvSpPr>
          <p:cNvPr id="14" name="Pijl: rechts 13">
            <a:extLst>
              <a:ext uri="{FF2B5EF4-FFF2-40B4-BE49-F238E27FC236}">
                <a16:creationId xmlns:a16="http://schemas.microsoft.com/office/drawing/2014/main" id="{F0C8FAE6-055E-47A0-876B-55E0B7440A2C}"/>
              </a:ext>
            </a:extLst>
          </p:cNvPr>
          <p:cNvSpPr/>
          <p:nvPr/>
        </p:nvSpPr>
        <p:spPr>
          <a:xfrm rot="16200000">
            <a:off x="1998725" y="2591145"/>
            <a:ext cx="860875" cy="46657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hthoek 15">
            <a:extLst>
              <a:ext uri="{FF2B5EF4-FFF2-40B4-BE49-F238E27FC236}">
                <a16:creationId xmlns:a16="http://schemas.microsoft.com/office/drawing/2014/main" id="{2895280B-860D-4D9F-9835-3830EC72A70C}"/>
              </a:ext>
            </a:extLst>
          </p:cNvPr>
          <p:cNvSpPr/>
          <p:nvPr/>
        </p:nvSpPr>
        <p:spPr>
          <a:xfrm>
            <a:off x="8839200" y="-36823"/>
            <a:ext cx="3352800" cy="3020291"/>
          </a:xfrm>
          <a:prstGeom prst="rect">
            <a:avLst/>
          </a:prstGeom>
          <a:solidFill>
            <a:srgbClr val="D1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35DEADE6-7B49-4C54-9ACB-347D81419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53" y="104883"/>
            <a:ext cx="3355747" cy="2933882"/>
          </a:xfrm>
          <a:prstGeom prst="rect">
            <a:avLst/>
          </a:prstGeom>
        </p:spPr>
      </p:pic>
    </p:spTree>
    <p:extLst>
      <p:ext uri="{BB962C8B-B14F-4D97-AF65-F5344CB8AC3E}">
        <p14:creationId xmlns:p14="http://schemas.microsoft.com/office/powerpoint/2010/main" val="3771337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D8F0F1B7-8709-47CE-ABDD-A15DE7BA1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571" y="0"/>
            <a:ext cx="9048857" cy="6858000"/>
          </a:xfrm>
          <a:prstGeom prst="rect">
            <a:avLst/>
          </a:prstGeom>
        </p:spPr>
      </p:pic>
    </p:spTree>
    <p:extLst>
      <p:ext uri="{BB962C8B-B14F-4D97-AF65-F5344CB8AC3E}">
        <p14:creationId xmlns:p14="http://schemas.microsoft.com/office/powerpoint/2010/main" val="2169626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plafond, vloer, gebouw&#10;&#10;Automatisch gegenereerde beschrijving">
            <a:extLst>
              <a:ext uri="{FF2B5EF4-FFF2-40B4-BE49-F238E27FC236}">
                <a16:creationId xmlns:a16="http://schemas.microsoft.com/office/drawing/2014/main" id="{41E80A5F-855F-4C02-AA76-6B86CD1AC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27370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lucht, buiten, grond, gebouw&#10;&#10;Automatisch gegenereerde beschrijving">
            <a:extLst>
              <a:ext uri="{FF2B5EF4-FFF2-40B4-BE49-F238E27FC236}">
                <a16:creationId xmlns:a16="http://schemas.microsoft.com/office/drawing/2014/main" id="{E0CB95A3-0015-449D-96CE-217ED5546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01127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EBC7932-30D3-402C-A9D4-DFA4789A3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101" y="575864"/>
            <a:ext cx="5715798" cy="5706271"/>
          </a:xfrm>
          <a:prstGeom prst="rect">
            <a:avLst/>
          </a:prstGeom>
        </p:spPr>
      </p:pic>
    </p:spTree>
    <p:extLst>
      <p:ext uri="{BB962C8B-B14F-4D97-AF65-F5344CB8AC3E}">
        <p14:creationId xmlns:p14="http://schemas.microsoft.com/office/powerpoint/2010/main" val="2828486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buiten, lucht, weg&#10;&#10;Automatisch gegenereerde beschrijving">
            <a:extLst>
              <a:ext uri="{FF2B5EF4-FFF2-40B4-BE49-F238E27FC236}">
                <a16:creationId xmlns:a16="http://schemas.microsoft.com/office/drawing/2014/main" id="{D7B4EF69-667A-4808-BCAD-68D5533DA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71345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grond, gebouw&#10;&#10;Automatisch gegenereerde beschrijving">
            <a:extLst>
              <a:ext uri="{FF2B5EF4-FFF2-40B4-BE49-F238E27FC236}">
                <a16:creationId xmlns:a16="http://schemas.microsoft.com/office/drawing/2014/main" id="{3707F1C3-6331-444C-86FA-BFDD89BF2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24471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AE98C5F-EDB7-47A4-9179-AF8569A46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320" y="-1769290"/>
            <a:ext cx="8079277" cy="9378002"/>
          </a:xfrm>
          <a:prstGeom prst="rect">
            <a:avLst/>
          </a:prstGeom>
        </p:spPr>
      </p:pic>
    </p:spTree>
    <p:extLst>
      <p:ext uri="{BB962C8B-B14F-4D97-AF65-F5344CB8AC3E}">
        <p14:creationId xmlns:p14="http://schemas.microsoft.com/office/powerpoint/2010/main" val="1655710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2873629-38E6-4B42-994B-95B2B7532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95" y="85344"/>
            <a:ext cx="6827520" cy="6687312"/>
          </a:xfrm>
          <a:prstGeom prst="rect">
            <a:avLst/>
          </a:prstGeom>
        </p:spPr>
      </p:pic>
      <p:cxnSp>
        <p:nvCxnSpPr>
          <p:cNvPr id="4" name="Rechte verbindingslijn met pijl 3">
            <a:extLst>
              <a:ext uri="{FF2B5EF4-FFF2-40B4-BE49-F238E27FC236}">
                <a16:creationId xmlns:a16="http://schemas.microsoft.com/office/drawing/2014/main" id="{21AD107B-F486-4AF6-B60E-6900231F42DB}"/>
              </a:ext>
            </a:extLst>
          </p:cNvPr>
          <p:cNvCxnSpPr>
            <a:cxnSpLocks/>
          </p:cNvCxnSpPr>
          <p:nvPr/>
        </p:nvCxnSpPr>
        <p:spPr>
          <a:xfrm flipH="1">
            <a:off x="801511" y="1490134"/>
            <a:ext cx="136595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A980507D-0B3D-41FD-9F2C-B24668D4C1B7}"/>
              </a:ext>
            </a:extLst>
          </p:cNvPr>
          <p:cNvCxnSpPr>
            <a:cxnSpLocks/>
          </p:cNvCxnSpPr>
          <p:nvPr/>
        </p:nvCxnSpPr>
        <p:spPr>
          <a:xfrm flipH="1">
            <a:off x="4069645" y="1642534"/>
            <a:ext cx="136595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CAE96F72-52E5-49B9-9CB5-DBFD9182E02A}"/>
              </a:ext>
            </a:extLst>
          </p:cNvPr>
          <p:cNvSpPr txBox="1"/>
          <p:nvPr/>
        </p:nvSpPr>
        <p:spPr>
          <a:xfrm>
            <a:off x="5862162" y="833523"/>
            <a:ext cx="521899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De doorgang wordt aangelegd door de firma Hertsens</a:t>
            </a:r>
            <a:b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en beschikt over een hellend vlak. Op deze manier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kunnen we, via doorgang A, hiervan gebruik maken.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A is een bestaande poort.</a:t>
            </a:r>
          </a:p>
        </p:txBody>
      </p:sp>
      <p:sp>
        <p:nvSpPr>
          <p:cNvPr id="9" name="Rechthoek 8">
            <a:extLst>
              <a:ext uri="{FF2B5EF4-FFF2-40B4-BE49-F238E27FC236}">
                <a16:creationId xmlns:a16="http://schemas.microsoft.com/office/drawing/2014/main" id="{E7626FF2-D868-47D9-863D-D226FF01BFFC}"/>
              </a:ext>
            </a:extLst>
          </p:cNvPr>
          <p:cNvSpPr/>
          <p:nvPr/>
        </p:nvSpPr>
        <p:spPr>
          <a:xfrm>
            <a:off x="5820552" y="2562578"/>
            <a:ext cx="1286933" cy="32512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kstvak 9">
            <a:extLst>
              <a:ext uri="{FF2B5EF4-FFF2-40B4-BE49-F238E27FC236}">
                <a16:creationId xmlns:a16="http://schemas.microsoft.com/office/drawing/2014/main" id="{C2196371-4E9B-48EA-BD2C-F0D9D16CCB96}"/>
              </a:ext>
            </a:extLst>
          </p:cNvPr>
          <p:cNvSpPr txBox="1"/>
          <p:nvPr/>
        </p:nvSpPr>
        <p:spPr>
          <a:xfrm>
            <a:off x="7620000" y="2912533"/>
            <a:ext cx="40812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de grijze oppervlakte wordt niet 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beschikking gesteld, behoudens aankoop.</a:t>
            </a:r>
          </a:p>
        </p:txBody>
      </p:sp>
      <p:cxnSp>
        <p:nvCxnSpPr>
          <p:cNvPr id="12" name="Rechte verbindingslijn met pijl 11">
            <a:extLst>
              <a:ext uri="{FF2B5EF4-FFF2-40B4-BE49-F238E27FC236}">
                <a16:creationId xmlns:a16="http://schemas.microsoft.com/office/drawing/2014/main" id="{956225CD-9072-48A5-A707-FF23E24E43B8}"/>
              </a:ext>
            </a:extLst>
          </p:cNvPr>
          <p:cNvCxnSpPr/>
          <p:nvPr/>
        </p:nvCxnSpPr>
        <p:spPr>
          <a:xfrm>
            <a:off x="5147733" y="6502400"/>
            <a:ext cx="672819" cy="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BF1CBD18-F7A3-4F3C-BE8F-61AC1805720A}"/>
              </a:ext>
            </a:extLst>
          </p:cNvPr>
          <p:cNvSpPr txBox="1"/>
          <p:nvPr/>
        </p:nvSpPr>
        <p:spPr>
          <a:xfrm>
            <a:off x="5106121" y="6491112"/>
            <a:ext cx="7560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rgbClr val="C00000"/>
                </a:solidFill>
                <a:effectLst/>
                <a:uLnTx/>
                <a:uFillTx/>
                <a:latin typeface="Calibri" panose="020F0502020204030204"/>
                <a:ea typeface="+mn-ea"/>
                <a:cs typeface="+mn-cs"/>
              </a:rPr>
              <a:t>10 meter</a:t>
            </a:r>
          </a:p>
        </p:txBody>
      </p:sp>
      <p:sp>
        <p:nvSpPr>
          <p:cNvPr id="15" name="Tekstvak 14">
            <a:extLst>
              <a:ext uri="{FF2B5EF4-FFF2-40B4-BE49-F238E27FC236}">
                <a16:creationId xmlns:a16="http://schemas.microsoft.com/office/drawing/2014/main" id="{FC52AE90-794E-4505-89B5-7477E3CF077B}"/>
              </a:ext>
            </a:extLst>
          </p:cNvPr>
          <p:cNvSpPr txBox="1"/>
          <p:nvPr/>
        </p:nvSpPr>
        <p:spPr>
          <a:xfrm>
            <a:off x="2675942" y="1710687"/>
            <a:ext cx="4651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C00000"/>
                </a:solidFill>
                <a:effectLst/>
                <a:uLnTx/>
                <a:uFillTx/>
                <a:latin typeface="Calibri" panose="020F0502020204030204"/>
                <a:ea typeface="+mn-ea"/>
                <a:cs typeface="+mn-cs"/>
              </a:rPr>
              <a:t>A</a:t>
            </a:r>
          </a:p>
        </p:txBody>
      </p:sp>
      <p:sp>
        <p:nvSpPr>
          <p:cNvPr id="17" name="Tekstvak 16">
            <a:extLst>
              <a:ext uri="{FF2B5EF4-FFF2-40B4-BE49-F238E27FC236}">
                <a16:creationId xmlns:a16="http://schemas.microsoft.com/office/drawing/2014/main" id="{C71E8174-BDFB-49C8-A2C4-7FC2FA7AFF29}"/>
              </a:ext>
            </a:extLst>
          </p:cNvPr>
          <p:cNvSpPr txBox="1"/>
          <p:nvPr/>
        </p:nvSpPr>
        <p:spPr>
          <a:xfrm>
            <a:off x="4133868" y="2782669"/>
            <a:ext cx="442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C00000"/>
                </a:solidFill>
                <a:effectLst/>
                <a:uLnTx/>
                <a:uFillTx/>
                <a:latin typeface="Calibri" panose="020F0502020204030204"/>
                <a:ea typeface="+mn-ea"/>
                <a:cs typeface="+mn-cs"/>
              </a:rPr>
              <a:t>B</a:t>
            </a:r>
          </a:p>
        </p:txBody>
      </p:sp>
      <p:sp>
        <p:nvSpPr>
          <p:cNvPr id="18" name="Tekstvak 17">
            <a:extLst>
              <a:ext uri="{FF2B5EF4-FFF2-40B4-BE49-F238E27FC236}">
                <a16:creationId xmlns:a16="http://schemas.microsoft.com/office/drawing/2014/main" id="{CAD1C120-511E-4C75-9845-1E8A4EE93415}"/>
              </a:ext>
            </a:extLst>
          </p:cNvPr>
          <p:cNvSpPr txBox="1"/>
          <p:nvPr/>
        </p:nvSpPr>
        <p:spPr>
          <a:xfrm>
            <a:off x="4124251" y="3628616"/>
            <a:ext cx="4283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C00000"/>
                </a:solidFill>
                <a:effectLst/>
                <a:uLnTx/>
                <a:uFillTx/>
                <a:latin typeface="Calibri" panose="020F0502020204030204"/>
                <a:ea typeface="+mn-ea"/>
                <a:cs typeface="+mn-cs"/>
              </a:rPr>
              <a:t>C</a:t>
            </a:r>
          </a:p>
        </p:txBody>
      </p:sp>
      <p:sp>
        <p:nvSpPr>
          <p:cNvPr id="19" name="Tekstvak 18">
            <a:extLst>
              <a:ext uri="{FF2B5EF4-FFF2-40B4-BE49-F238E27FC236}">
                <a16:creationId xmlns:a16="http://schemas.microsoft.com/office/drawing/2014/main" id="{B1FA8899-3ED7-4CB7-8E0E-9D77DFC8F315}"/>
              </a:ext>
            </a:extLst>
          </p:cNvPr>
          <p:cNvSpPr txBox="1"/>
          <p:nvPr/>
        </p:nvSpPr>
        <p:spPr>
          <a:xfrm>
            <a:off x="4100206" y="4971829"/>
            <a:ext cx="4764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C00000"/>
                </a:solidFill>
                <a:effectLst/>
                <a:uLnTx/>
                <a:uFillTx/>
                <a:latin typeface="Calibri" panose="020F0502020204030204"/>
                <a:ea typeface="+mn-ea"/>
                <a:cs typeface="+mn-cs"/>
              </a:rPr>
              <a:t>D</a:t>
            </a:r>
          </a:p>
        </p:txBody>
      </p:sp>
      <p:sp>
        <p:nvSpPr>
          <p:cNvPr id="20" name="Tekstvak 19">
            <a:extLst>
              <a:ext uri="{FF2B5EF4-FFF2-40B4-BE49-F238E27FC236}">
                <a16:creationId xmlns:a16="http://schemas.microsoft.com/office/drawing/2014/main" id="{2BA0C6C6-E29E-498E-888C-A1CD5B94CA30}"/>
              </a:ext>
            </a:extLst>
          </p:cNvPr>
          <p:cNvSpPr txBox="1"/>
          <p:nvPr/>
        </p:nvSpPr>
        <p:spPr>
          <a:xfrm>
            <a:off x="7936089" y="4274947"/>
            <a:ext cx="39579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Op plaatsen B, C en D komen sectionale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poorten met laadkade</a:t>
            </a:r>
          </a:p>
        </p:txBody>
      </p:sp>
      <p:sp>
        <p:nvSpPr>
          <p:cNvPr id="21" name="Tekstvak 20">
            <a:extLst>
              <a:ext uri="{FF2B5EF4-FFF2-40B4-BE49-F238E27FC236}">
                <a16:creationId xmlns:a16="http://schemas.microsoft.com/office/drawing/2014/main" id="{95B795A5-C8D3-4064-923E-F2448A6F13AE}"/>
              </a:ext>
            </a:extLst>
          </p:cNvPr>
          <p:cNvSpPr txBox="1"/>
          <p:nvPr/>
        </p:nvSpPr>
        <p:spPr>
          <a:xfrm rot="16200000">
            <a:off x="2281264" y="3737732"/>
            <a:ext cx="9605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frigo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freezer</a:t>
            </a:r>
          </a:p>
        </p:txBody>
      </p:sp>
      <p:sp>
        <p:nvSpPr>
          <p:cNvPr id="22" name="Tekstvak 21">
            <a:extLst>
              <a:ext uri="{FF2B5EF4-FFF2-40B4-BE49-F238E27FC236}">
                <a16:creationId xmlns:a16="http://schemas.microsoft.com/office/drawing/2014/main" id="{DCF0C6C3-5796-43CE-997C-C454D2A52E0F}"/>
              </a:ext>
            </a:extLst>
          </p:cNvPr>
          <p:cNvSpPr txBox="1"/>
          <p:nvPr/>
        </p:nvSpPr>
        <p:spPr>
          <a:xfrm>
            <a:off x="2360144" y="4598112"/>
            <a:ext cx="8116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koele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ruimte</a:t>
            </a:r>
          </a:p>
        </p:txBody>
      </p:sp>
      <p:sp>
        <p:nvSpPr>
          <p:cNvPr id="23" name="Tekstvak 22">
            <a:extLst>
              <a:ext uri="{FF2B5EF4-FFF2-40B4-BE49-F238E27FC236}">
                <a16:creationId xmlns:a16="http://schemas.microsoft.com/office/drawing/2014/main" id="{FA879766-B243-4E7D-AD48-BB6B238C5CB9}"/>
              </a:ext>
            </a:extLst>
          </p:cNvPr>
          <p:cNvSpPr txBox="1"/>
          <p:nvPr/>
        </p:nvSpPr>
        <p:spPr>
          <a:xfrm>
            <a:off x="2447995" y="5764777"/>
            <a:ext cx="9210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prstClr val="black"/>
                </a:solidFill>
                <a:effectLst/>
                <a:uLnTx/>
                <a:uFillTx/>
                <a:latin typeface="Calibri" panose="020F0502020204030204"/>
                <a:ea typeface="+mn-ea"/>
                <a:cs typeface="+mn-cs"/>
              </a:rPr>
              <a:t>burelen</a:t>
            </a:r>
          </a:p>
        </p:txBody>
      </p:sp>
      <p:sp>
        <p:nvSpPr>
          <p:cNvPr id="24" name="Rechthoek 23">
            <a:extLst>
              <a:ext uri="{FF2B5EF4-FFF2-40B4-BE49-F238E27FC236}">
                <a16:creationId xmlns:a16="http://schemas.microsoft.com/office/drawing/2014/main" id="{725C10D5-740B-4829-A90F-8EEE3189E42B}"/>
              </a:ext>
            </a:extLst>
          </p:cNvPr>
          <p:cNvSpPr/>
          <p:nvPr/>
        </p:nvSpPr>
        <p:spPr>
          <a:xfrm>
            <a:off x="288995" y="1794933"/>
            <a:ext cx="2062119" cy="4504267"/>
          </a:xfrm>
          <a:prstGeom prst="rect">
            <a:avLst/>
          </a:prstGeom>
          <a:blipFill dpi="0" rotWithShape="1">
            <a:blip r:embed="rId4">
              <a:alphaModFix amt="7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hthoek 24">
            <a:extLst>
              <a:ext uri="{FF2B5EF4-FFF2-40B4-BE49-F238E27FC236}">
                <a16:creationId xmlns:a16="http://schemas.microsoft.com/office/drawing/2014/main" id="{BCC7ED94-F719-43C5-8944-52304B48FB6C}"/>
              </a:ext>
            </a:extLst>
          </p:cNvPr>
          <p:cNvSpPr/>
          <p:nvPr/>
        </p:nvSpPr>
        <p:spPr>
          <a:xfrm>
            <a:off x="297968" y="85344"/>
            <a:ext cx="4254605" cy="1151885"/>
          </a:xfrm>
          <a:prstGeom prst="rect">
            <a:avLst/>
          </a:prstGeom>
          <a:blipFill dpi="0" rotWithShape="1">
            <a:blip r:embed="rId5">
              <a:alphaModFix amt="79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kstvak 29">
            <a:extLst>
              <a:ext uri="{FF2B5EF4-FFF2-40B4-BE49-F238E27FC236}">
                <a16:creationId xmlns:a16="http://schemas.microsoft.com/office/drawing/2014/main" id="{D14DCD0E-50C3-4436-B1C2-8EB58DB77228}"/>
              </a:ext>
            </a:extLst>
          </p:cNvPr>
          <p:cNvSpPr txBox="1"/>
          <p:nvPr/>
        </p:nvSpPr>
        <p:spPr>
          <a:xfrm rot="16200000">
            <a:off x="4302520" y="1990430"/>
            <a:ext cx="96981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black"/>
                </a:solidFill>
                <a:effectLst/>
                <a:uLnTx/>
                <a:uFillTx/>
                <a:latin typeface="Calibri" panose="020F0502020204030204"/>
                <a:ea typeface="+mn-ea"/>
                <a:cs typeface="+mn-cs"/>
              </a:rPr>
              <a:t>technische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prstClr val="black"/>
                </a:solidFill>
                <a:effectLst/>
                <a:uLnTx/>
                <a:uFillTx/>
                <a:latin typeface="Calibri" panose="020F0502020204030204"/>
                <a:ea typeface="+mn-ea"/>
                <a:cs typeface="+mn-cs"/>
              </a:rPr>
              <a:t>ruimte</a:t>
            </a:r>
          </a:p>
        </p:txBody>
      </p:sp>
      <p:sp>
        <p:nvSpPr>
          <p:cNvPr id="31" name="Rechthoek 30">
            <a:extLst>
              <a:ext uri="{FF2B5EF4-FFF2-40B4-BE49-F238E27FC236}">
                <a16:creationId xmlns:a16="http://schemas.microsoft.com/office/drawing/2014/main" id="{36138B7E-8F75-4AF4-89C3-39C388DEDB35}"/>
              </a:ext>
            </a:extLst>
          </p:cNvPr>
          <p:cNvSpPr/>
          <p:nvPr/>
        </p:nvSpPr>
        <p:spPr>
          <a:xfrm>
            <a:off x="3949982" y="2033852"/>
            <a:ext cx="174269" cy="191981"/>
          </a:xfrm>
          <a:prstGeom prst="rect">
            <a:avLst/>
          </a:prstGeom>
          <a:solidFill>
            <a:srgbClr val="8ECF99"/>
          </a:solidFill>
          <a:ln>
            <a:solidFill>
              <a:srgbClr val="8EC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Rechte verbindingslijn 32">
            <a:extLst>
              <a:ext uri="{FF2B5EF4-FFF2-40B4-BE49-F238E27FC236}">
                <a16:creationId xmlns:a16="http://schemas.microsoft.com/office/drawing/2014/main" id="{4FE49F47-C4E1-4235-A7EB-1048428E48C5}"/>
              </a:ext>
            </a:extLst>
          </p:cNvPr>
          <p:cNvCxnSpPr/>
          <p:nvPr/>
        </p:nvCxnSpPr>
        <p:spPr>
          <a:xfrm>
            <a:off x="4069645" y="1838477"/>
            <a:ext cx="456173"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E54907C9-DDC4-4FAA-98B9-237CFB6AE25B}"/>
              </a:ext>
            </a:extLst>
          </p:cNvPr>
          <p:cNvCxnSpPr/>
          <p:nvPr/>
        </p:nvCxnSpPr>
        <p:spPr>
          <a:xfrm>
            <a:off x="4525818" y="1838477"/>
            <a:ext cx="0" cy="72410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208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10;&#10;Automatisch gegenereerde beschrijving">
            <a:extLst>
              <a:ext uri="{FF2B5EF4-FFF2-40B4-BE49-F238E27FC236}">
                <a16:creationId xmlns:a16="http://schemas.microsoft.com/office/drawing/2014/main" id="{E13AB54A-4A07-44C1-B8C5-D1345F258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78" y="298214"/>
            <a:ext cx="10769599" cy="6300047"/>
          </a:xfrm>
          <a:prstGeom prst="rect">
            <a:avLst/>
          </a:prstGeom>
        </p:spPr>
      </p:pic>
      <p:sp>
        <p:nvSpPr>
          <p:cNvPr id="2" name="Tekstvak 1">
            <a:extLst>
              <a:ext uri="{FF2B5EF4-FFF2-40B4-BE49-F238E27FC236}">
                <a16:creationId xmlns:a16="http://schemas.microsoft.com/office/drawing/2014/main" id="{77CC7439-E8FA-4188-B3BD-9BCAB798BB1B}"/>
              </a:ext>
            </a:extLst>
          </p:cNvPr>
          <p:cNvSpPr txBox="1"/>
          <p:nvPr/>
        </p:nvSpPr>
        <p:spPr>
          <a:xfrm rot="1208660">
            <a:off x="8020641" y="3080856"/>
            <a:ext cx="13226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white"/>
                </a:solidFill>
                <a:effectLst/>
                <a:uLnTx/>
                <a:uFillTx/>
                <a:latin typeface="Calibri" panose="020F0502020204030204"/>
                <a:ea typeface="+mn-ea"/>
                <a:cs typeface="+mn-cs"/>
              </a:rPr>
              <a:t>55 meter</a:t>
            </a:r>
          </a:p>
        </p:txBody>
      </p:sp>
      <p:sp>
        <p:nvSpPr>
          <p:cNvPr id="4" name="Tekstvak 3">
            <a:extLst>
              <a:ext uri="{FF2B5EF4-FFF2-40B4-BE49-F238E27FC236}">
                <a16:creationId xmlns:a16="http://schemas.microsoft.com/office/drawing/2014/main" id="{7965F332-EC27-4EC1-87AE-E30672CF16AC}"/>
              </a:ext>
            </a:extLst>
          </p:cNvPr>
          <p:cNvSpPr txBox="1"/>
          <p:nvPr/>
        </p:nvSpPr>
        <p:spPr>
          <a:xfrm rot="17459533">
            <a:off x="8836808" y="3950100"/>
            <a:ext cx="22204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a:ln>
                  <a:noFill/>
                </a:ln>
                <a:solidFill>
                  <a:prstClr val="white"/>
                </a:solidFill>
                <a:effectLst/>
                <a:uLnTx/>
                <a:uFillTx/>
                <a:latin typeface="Calibri" panose="020F0502020204030204"/>
                <a:ea typeface="+mn-ea"/>
                <a:cs typeface="+mn-cs"/>
              </a:rPr>
              <a:t>10    10        14   </a:t>
            </a:r>
          </a:p>
        </p:txBody>
      </p:sp>
      <p:sp>
        <p:nvSpPr>
          <p:cNvPr id="8" name="Tekstvak 7">
            <a:extLst>
              <a:ext uri="{FF2B5EF4-FFF2-40B4-BE49-F238E27FC236}">
                <a16:creationId xmlns:a16="http://schemas.microsoft.com/office/drawing/2014/main" id="{0019DB10-5C63-40FD-A86D-F89111786FF0}"/>
              </a:ext>
            </a:extLst>
          </p:cNvPr>
          <p:cNvSpPr txBox="1"/>
          <p:nvPr/>
        </p:nvSpPr>
        <p:spPr>
          <a:xfrm rot="16200000">
            <a:off x="-2592319" y="3120910"/>
            <a:ext cx="62301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200" b="0" i="0" u="none" strike="noStrike" kern="1200" cap="none" spc="0" normalizeH="0" baseline="0" noProof="0">
                <a:ln>
                  <a:noFill/>
                </a:ln>
                <a:solidFill>
                  <a:prstClr val="black"/>
                </a:solidFill>
                <a:effectLst/>
                <a:uLnTx/>
                <a:uFillTx/>
                <a:latin typeface="Calibri" panose="020F0502020204030204"/>
                <a:ea typeface="+mn-ea"/>
                <a:cs typeface="+mn-cs"/>
              </a:rPr>
              <a:t>zonder schaduw aan de parkingzijde</a:t>
            </a:r>
          </a:p>
        </p:txBody>
      </p:sp>
    </p:spTree>
    <p:extLst>
      <p:ext uri="{BB962C8B-B14F-4D97-AF65-F5344CB8AC3E}">
        <p14:creationId xmlns:p14="http://schemas.microsoft.com/office/powerpoint/2010/main" val="3343631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3" name="Afbeelding 2" descr="Afbeelding met teken, klok&#10;&#10;Automatisch gegenereerde beschrijving">
            <a:extLst>
              <a:ext uri="{FF2B5EF4-FFF2-40B4-BE49-F238E27FC236}">
                <a16:creationId xmlns:a16="http://schemas.microsoft.com/office/drawing/2014/main" id="{AD655763-E14B-4946-B787-1360A220D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008" y="-1"/>
            <a:ext cx="6858000" cy="6858000"/>
          </a:xfrm>
          <a:prstGeom prst="rect">
            <a:avLst/>
          </a:prstGeom>
          <a:ln>
            <a:noFill/>
          </a:ln>
          <a:effectLst/>
        </p:spPr>
      </p:pic>
      <p:pic>
        <p:nvPicPr>
          <p:cNvPr id="5" name="Afbeelding 4" descr="Afbeelding met kantoorartikelen, pen&#10;&#10;Automatisch gegenereerde beschrijving">
            <a:extLst>
              <a:ext uri="{FF2B5EF4-FFF2-40B4-BE49-F238E27FC236}">
                <a16:creationId xmlns:a16="http://schemas.microsoft.com/office/drawing/2014/main" id="{989916AD-C67A-4853-8F9E-863056BB4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254" y="0"/>
            <a:ext cx="2881745" cy="1790599"/>
          </a:xfrm>
          <a:prstGeom prst="rect">
            <a:avLst/>
          </a:prstGeom>
        </p:spPr>
      </p:pic>
    </p:spTree>
    <p:extLst>
      <p:ext uri="{BB962C8B-B14F-4D97-AF65-F5344CB8AC3E}">
        <p14:creationId xmlns:p14="http://schemas.microsoft.com/office/powerpoint/2010/main" val="2602510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035311-9B30-413A-9EBF-2306AC1F4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316658"/>
          </a:xfrm>
          <a:prstGeom prst="rect">
            <a:avLst/>
          </a:prstGeom>
        </p:spPr>
      </p:pic>
      <p:pic>
        <p:nvPicPr>
          <p:cNvPr id="20" name="Afbeelding 19">
            <a:extLst>
              <a:ext uri="{FF2B5EF4-FFF2-40B4-BE49-F238E27FC236}">
                <a16:creationId xmlns:a16="http://schemas.microsoft.com/office/drawing/2014/main" id="{EA3E4DB8-3509-4003-BACA-3695D18FA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64" y="-187404"/>
            <a:ext cx="2404053" cy="2323650"/>
          </a:xfrm>
          <a:prstGeom prst="rect">
            <a:avLst/>
          </a:prstGeom>
        </p:spPr>
      </p:pic>
      <p:pic>
        <p:nvPicPr>
          <p:cNvPr id="3" name="Afbeelding 2" descr="Afbeelding met tekst, boek&#10;&#10;Automatisch gegenereerde beschrijving">
            <a:extLst>
              <a:ext uri="{FF2B5EF4-FFF2-40B4-BE49-F238E27FC236}">
                <a16:creationId xmlns:a16="http://schemas.microsoft.com/office/drawing/2014/main" id="{57427D43-F1E7-46DC-B559-E49DBE431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996" y="1134091"/>
            <a:ext cx="5083548" cy="38422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7391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C035311-9B30-413A-9EBF-2306AC1F4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316658"/>
          </a:xfrm>
          <a:prstGeom prst="rect">
            <a:avLst/>
          </a:prstGeom>
        </p:spPr>
      </p:pic>
      <p:pic>
        <p:nvPicPr>
          <p:cNvPr id="20" name="Afbeelding 19">
            <a:extLst>
              <a:ext uri="{FF2B5EF4-FFF2-40B4-BE49-F238E27FC236}">
                <a16:creationId xmlns:a16="http://schemas.microsoft.com/office/drawing/2014/main" id="{EA3E4DB8-3509-4003-BACA-3695D18FAD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064" y="-187404"/>
            <a:ext cx="2404053" cy="2323650"/>
          </a:xfrm>
          <a:prstGeom prst="rect">
            <a:avLst/>
          </a:prstGeom>
        </p:spPr>
      </p:pic>
      <p:pic>
        <p:nvPicPr>
          <p:cNvPr id="3" name="Afbeelding 2" descr="Afbeelding met krant, tekst&#10;&#10;Automatisch gegenereerde beschrijving">
            <a:extLst>
              <a:ext uri="{FF2B5EF4-FFF2-40B4-BE49-F238E27FC236}">
                <a16:creationId xmlns:a16="http://schemas.microsoft.com/office/drawing/2014/main" id="{34AC856F-A23B-4226-BBE5-A0D0F9BF06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5989" y="2875844"/>
            <a:ext cx="4706430" cy="2470876"/>
          </a:xfrm>
          <a:prstGeom prst="rect">
            <a:avLst/>
          </a:prstGeom>
          <a:ln>
            <a:noFill/>
          </a:ln>
          <a:effectLst>
            <a:outerShdw blurRad="292100" dist="139700" dir="2700000" algn="tl" rotWithShape="0">
              <a:srgbClr val="333333">
                <a:alpha val="65000"/>
              </a:srgbClr>
            </a:outerShdw>
          </a:effectLst>
        </p:spPr>
      </p:pic>
      <p:pic>
        <p:nvPicPr>
          <p:cNvPr id="7" name="Afbeelding 6" descr="Afbeelding met tekst, krant, persoon&#10;&#10;Automatisch gegenereerde beschrijving">
            <a:extLst>
              <a:ext uri="{FF2B5EF4-FFF2-40B4-BE49-F238E27FC236}">
                <a16:creationId xmlns:a16="http://schemas.microsoft.com/office/drawing/2014/main" id="{BEF05D0C-1445-48B3-887A-CE2832A42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5646" y="4348292"/>
            <a:ext cx="3218911" cy="2902768"/>
          </a:xfrm>
          <a:prstGeom prst="rect">
            <a:avLst/>
          </a:prstGeom>
          <a:ln>
            <a:noFill/>
          </a:ln>
          <a:effectLst>
            <a:outerShdw blurRad="292100" dist="139700" dir="2700000" algn="tl" rotWithShape="0">
              <a:srgbClr val="333333">
                <a:alpha val="65000"/>
              </a:srgbClr>
            </a:outerShdw>
          </a:effectLst>
        </p:spPr>
      </p:pic>
      <p:pic>
        <p:nvPicPr>
          <p:cNvPr id="9" name="Afbeelding 8">
            <a:extLst>
              <a:ext uri="{FF2B5EF4-FFF2-40B4-BE49-F238E27FC236}">
                <a16:creationId xmlns:a16="http://schemas.microsoft.com/office/drawing/2014/main" id="{8A8AE673-00BE-492A-9BCA-CE8D3A4DB5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5989" y="375491"/>
            <a:ext cx="2003042" cy="2003042"/>
          </a:xfrm>
          <a:prstGeom prst="rect">
            <a:avLst/>
          </a:prstGeom>
          <a:ln>
            <a:noFill/>
          </a:ln>
          <a:effectLst>
            <a:outerShdw blurRad="292100" dist="139700" dir="2700000" algn="tl" rotWithShape="0">
              <a:srgbClr val="333333">
                <a:alpha val="65000"/>
              </a:srgbClr>
            </a:outerShdw>
          </a:effectLst>
        </p:spPr>
      </p:pic>
      <p:pic>
        <p:nvPicPr>
          <p:cNvPr id="11" name="Afbeelding 10">
            <a:extLst>
              <a:ext uri="{FF2B5EF4-FFF2-40B4-BE49-F238E27FC236}">
                <a16:creationId xmlns:a16="http://schemas.microsoft.com/office/drawing/2014/main" id="{956638C7-0B58-486E-88DD-F888E9DFCC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5869" y="279763"/>
            <a:ext cx="2143125" cy="2143125"/>
          </a:xfrm>
          <a:prstGeom prst="rect">
            <a:avLst/>
          </a:prstGeom>
          <a:ln>
            <a:noFill/>
          </a:ln>
          <a:effectLst>
            <a:outerShdw blurRad="292100" dist="139700" dir="2700000" algn="tl" rotWithShape="0">
              <a:srgbClr val="333333">
                <a:alpha val="65000"/>
              </a:srgbClr>
            </a:outerShdw>
          </a:effectLst>
        </p:spPr>
      </p:pic>
      <p:pic>
        <p:nvPicPr>
          <p:cNvPr id="15" name="Afbeelding 14">
            <a:extLst>
              <a:ext uri="{FF2B5EF4-FFF2-40B4-BE49-F238E27FC236}">
                <a16:creationId xmlns:a16="http://schemas.microsoft.com/office/drawing/2014/main" id="{371254A0-19F7-45E0-9219-52E28E240B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3044" y="767686"/>
            <a:ext cx="3798335" cy="5322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0609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7C4C2D8-FAB2-4AAD-A2CF-63949C929053}"/>
              </a:ext>
            </a:extLst>
          </p:cNvPr>
          <p:cNvSpPr txBox="1"/>
          <p:nvPr/>
        </p:nvSpPr>
        <p:spPr>
          <a:xfrm>
            <a:off x="3503270" y="1936283"/>
            <a:ext cx="2397964" cy="584775"/>
          </a:xfrm>
          <a:prstGeom prst="rect">
            <a:avLst/>
          </a:prstGeom>
          <a:noFill/>
        </p:spPr>
        <p:txBody>
          <a:bodyPr wrap="none" rtlCol="0">
            <a:spAutoFit/>
          </a:bodyPr>
          <a:lstStyle/>
          <a:p>
            <a:pPr>
              <a:spcAft>
                <a:spcPts val="2400"/>
              </a:spcAft>
            </a:pPr>
            <a:r>
              <a:rPr lang="nl-BE" sz="3200"/>
              <a:t>Depot Margo</a:t>
            </a:r>
          </a:p>
        </p:txBody>
      </p:sp>
      <p:sp>
        <p:nvSpPr>
          <p:cNvPr id="5" name="Pijl: rechts 4">
            <a:extLst>
              <a:ext uri="{FF2B5EF4-FFF2-40B4-BE49-F238E27FC236}">
                <a16:creationId xmlns:a16="http://schemas.microsoft.com/office/drawing/2014/main" id="{223FD1BB-65D5-4D41-92CD-431FDE2EF31A}"/>
              </a:ext>
            </a:extLst>
          </p:cNvPr>
          <p:cNvSpPr/>
          <p:nvPr/>
        </p:nvSpPr>
        <p:spPr>
          <a:xfrm>
            <a:off x="2184400" y="1986354"/>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69025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7C4C2D8-FAB2-4AAD-A2CF-63949C929053}"/>
              </a:ext>
            </a:extLst>
          </p:cNvPr>
          <p:cNvSpPr txBox="1"/>
          <p:nvPr/>
        </p:nvSpPr>
        <p:spPr>
          <a:xfrm>
            <a:off x="3503270" y="1936283"/>
            <a:ext cx="5185459" cy="1384995"/>
          </a:xfrm>
          <a:prstGeom prst="rect">
            <a:avLst/>
          </a:prstGeom>
          <a:noFill/>
        </p:spPr>
        <p:txBody>
          <a:bodyPr wrap="none" rtlCol="0">
            <a:spAutoFit/>
          </a:bodyPr>
          <a:lstStyle/>
          <a:p>
            <a:pPr>
              <a:spcAft>
                <a:spcPts val="2400"/>
              </a:spcAft>
            </a:pPr>
            <a:r>
              <a:rPr lang="nl-BE" sz="3200"/>
              <a:t>Depot Margo</a:t>
            </a:r>
          </a:p>
          <a:p>
            <a:pPr>
              <a:spcAft>
                <a:spcPts val="2400"/>
              </a:spcAft>
            </a:pPr>
            <a:r>
              <a:rPr lang="nl-BE" sz="3200"/>
              <a:t>Bijdrage door de verenigingen</a:t>
            </a:r>
          </a:p>
        </p:txBody>
      </p:sp>
      <p:sp>
        <p:nvSpPr>
          <p:cNvPr id="3" name="Pijl: rechts 2">
            <a:extLst>
              <a:ext uri="{FF2B5EF4-FFF2-40B4-BE49-F238E27FC236}">
                <a16:creationId xmlns:a16="http://schemas.microsoft.com/office/drawing/2014/main" id="{8D5C6E51-4022-4684-A257-AB67AB72FC1C}"/>
              </a:ext>
            </a:extLst>
          </p:cNvPr>
          <p:cNvSpPr/>
          <p:nvPr/>
        </p:nvSpPr>
        <p:spPr>
          <a:xfrm>
            <a:off x="2113280" y="2748354"/>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7717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persoon, vasthouden, hand, stuk&#10;&#10;Automatisch gegenereerde beschrijving">
            <a:extLst>
              <a:ext uri="{FF2B5EF4-FFF2-40B4-BE49-F238E27FC236}">
                <a16:creationId xmlns:a16="http://schemas.microsoft.com/office/drawing/2014/main" id="{A76DF43A-1968-48FE-8EB3-FCE961515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757" y="500987"/>
            <a:ext cx="8756221" cy="63570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32196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7C4C2D8-FAB2-4AAD-A2CF-63949C929053}"/>
              </a:ext>
            </a:extLst>
          </p:cNvPr>
          <p:cNvSpPr txBox="1"/>
          <p:nvPr/>
        </p:nvSpPr>
        <p:spPr>
          <a:xfrm>
            <a:off x="3503270" y="1936283"/>
            <a:ext cx="5185459" cy="2185214"/>
          </a:xfrm>
          <a:prstGeom prst="rect">
            <a:avLst/>
          </a:prstGeom>
          <a:noFill/>
        </p:spPr>
        <p:txBody>
          <a:bodyPr wrap="none" rtlCol="0">
            <a:spAutoFit/>
          </a:bodyPr>
          <a:lstStyle/>
          <a:p>
            <a:pPr>
              <a:spcAft>
                <a:spcPts val="2400"/>
              </a:spcAft>
            </a:pPr>
            <a:r>
              <a:rPr lang="nl-BE" sz="3200"/>
              <a:t>Depot Margo</a:t>
            </a:r>
          </a:p>
          <a:p>
            <a:pPr>
              <a:spcAft>
                <a:spcPts val="2400"/>
              </a:spcAft>
            </a:pPr>
            <a:r>
              <a:rPr lang="nl-BE" sz="3200"/>
              <a:t>Bijdrage door de verenigingen</a:t>
            </a:r>
          </a:p>
          <a:p>
            <a:pPr>
              <a:spcAft>
                <a:spcPts val="2400"/>
              </a:spcAft>
            </a:pPr>
            <a:r>
              <a:rPr lang="nl-BE" sz="3200"/>
              <a:t>Schenkingsbeurs</a:t>
            </a:r>
          </a:p>
        </p:txBody>
      </p:sp>
      <p:sp>
        <p:nvSpPr>
          <p:cNvPr id="3" name="Pijl: rechts 2">
            <a:extLst>
              <a:ext uri="{FF2B5EF4-FFF2-40B4-BE49-F238E27FC236}">
                <a16:creationId xmlns:a16="http://schemas.microsoft.com/office/drawing/2014/main" id="{BDC0E281-409E-4D49-BF67-612CA8DC306F}"/>
              </a:ext>
            </a:extLst>
          </p:cNvPr>
          <p:cNvSpPr/>
          <p:nvPr/>
        </p:nvSpPr>
        <p:spPr>
          <a:xfrm>
            <a:off x="2204720" y="3550994"/>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26086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7C4C2D8-FAB2-4AAD-A2CF-63949C929053}"/>
              </a:ext>
            </a:extLst>
          </p:cNvPr>
          <p:cNvSpPr txBox="1"/>
          <p:nvPr/>
        </p:nvSpPr>
        <p:spPr>
          <a:xfrm>
            <a:off x="3503270" y="1936283"/>
            <a:ext cx="5185459" cy="2985433"/>
          </a:xfrm>
          <a:prstGeom prst="rect">
            <a:avLst/>
          </a:prstGeom>
          <a:noFill/>
        </p:spPr>
        <p:txBody>
          <a:bodyPr wrap="none" rtlCol="0">
            <a:spAutoFit/>
          </a:bodyPr>
          <a:lstStyle/>
          <a:p>
            <a:pPr>
              <a:spcAft>
                <a:spcPts val="2400"/>
              </a:spcAft>
            </a:pPr>
            <a:r>
              <a:rPr lang="nl-BE" sz="3200"/>
              <a:t>Depot Margo</a:t>
            </a:r>
          </a:p>
          <a:p>
            <a:pPr>
              <a:spcAft>
                <a:spcPts val="2400"/>
              </a:spcAft>
            </a:pPr>
            <a:r>
              <a:rPr lang="nl-BE" sz="3200"/>
              <a:t>Bijdrage door de verenigingen</a:t>
            </a:r>
          </a:p>
          <a:p>
            <a:pPr>
              <a:spcAft>
                <a:spcPts val="2400"/>
              </a:spcAft>
            </a:pPr>
            <a:r>
              <a:rPr lang="nl-BE" sz="3200"/>
              <a:t>Schenkingsbeurs</a:t>
            </a:r>
          </a:p>
          <a:p>
            <a:pPr>
              <a:spcAft>
                <a:spcPts val="2400"/>
              </a:spcAft>
            </a:pPr>
            <a:r>
              <a:rPr lang="nl-BE" sz="3200"/>
              <a:t>Samenwerking</a:t>
            </a:r>
          </a:p>
        </p:txBody>
      </p:sp>
      <p:sp>
        <p:nvSpPr>
          <p:cNvPr id="3" name="Pijl: rechts 2">
            <a:extLst>
              <a:ext uri="{FF2B5EF4-FFF2-40B4-BE49-F238E27FC236}">
                <a16:creationId xmlns:a16="http://schemas.microsoft.com/office/drawing/2014/main" id="{B54ED857-255D-4495-AA7E-5C5C866901FD}"/>
              </a:ext>
            </a:extLst>
          </p:cNvPr>
          <p:cNvSpPr/>
          <p:nvPr/>
        </p:nvSpPr>
        <p:spPr>
          <a:xfrm>
            <a:off x="2255520" y="4363794"/>
            <a:ext cx="978408" cy="48463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835708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3" name="Afbeelding 2">
            <a:extLst>
              <a:ext uri="{FF2B5EF4-FFF2-40B4-BE49-F238E27FC236}">
                <a16:creationId xmlns:a16="http://schemas.microsoft.com/office/drawing/2014/main" id="{367DD9BA-F594-426A-A44F-1DE1E330D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194" y="3196522"/>
            <a:ext cx="2759374" cy="2754774"/>
          </a:xfrm>
          <a:prstGeom prst="rect">
            <a:avLst/>
          </a:prstGeom>
        </p:spPr>
      </p:pic>
    </p:spTree>
    <p:extLst>
      <p:ext uri="{BB962C8B-B14F-4D97-AF65-F5344CB8AC3E}">
        <p14:creationId xmlns:p14="http://schemas.microsoft.com/office/powerpoint/2010/main" val="4274006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3" name="Afbeelding 2">
            <a:extLst>
              <a:ext uri="{FF2B5EF4-FFF2-40B4-BE49-F238E27FC236}">
                <a16:creationId xmlns:a16="http://schemas.microsoft.com/office/drawing/2014/main" id="{367DD9BA-F594-426A-A44F-1DE1E330D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194" y="3196522"/>
            <a:ext cx="2759374" cy="2754774"/>
          </a:xfrm>
          <a:prstGeom prst="rect">
            <a:avLst/>
          </a:prstGeom>
        </p:spPr>
      </p:pic>
      <p:pic>
        <p:nvPicPr>
          <p:cNvPr id="5" name="Afbeelding 4" descr="Afbeelding met tekening&#10;&#10;Automatisch gegenereerde beschrijving">
            <a:extLst>
              <a:ext uri="{FF2B5EF4-FFF2-40B4-BE49-F238E27FC236}">
                <a16:creationId xmlns:a16="http://schemas.microsoft.com/office/drawing/2014/main" id="{4AAEF354-18FC-4E37-9BA0-955277145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8702" y="2281139"/>
            <a:ext cx="1904762" cy="4203174"/>
          </a:xfrm>
          <a:prstGeom prst="rect">
            <a:avLst/>
          </a:prstGeom>
        </p:spPr>
      </p:pic>
      <p:sp>
        <p:nvSpPr>
          <p:cNvPr id="11" name="Tekstvak 10">
            <a:extLst>
              <a:ext uri="{FF2B5EF4-FFF2-40B4-BE49-F238E27FC236}">
                <a16:creationId xmlns:a16="http://schemas.microsoft.com/office/drawing/2014/main" id="{E4FA8C4D-9623-4DE8-89AE-2979014C933F}"/>
              </a:ext>
            </a:extLst>
          </p:cNvPr>
          <p:cNvSpPr txBox="1"/>
          <p:nvPr/>
        </p:nvSpPr>
        <p:spPr>
          <a:xfrm>
            <a:off x="1978665" y="4325673"/>
            <a:ext cx="20577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werkvloer</a:t>
            </a:r>
          </a:p>
        </p:txBody>
      </p:sp>
    </p:spTree>
    <p:extLst>
      <p:ext uri="{BB962C8B-B14F-4D97-AF65-F5344CB8AC3E}">
        <p14:creationId xmlns:p14="http://schemas.microsoft.com/office/powerpoint/2010/main" val="3022854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3" name="Afbeelding 2">
            <a:extLst>
              <a:ext uri="{FF2B5EF4-FFF2-40B4-BE49-F238E27FC236}">
                <a16:creationId xmlns:a16="http://schemas.microsoft.com/office/drawing/2014/main" id="{367DD9BA-F594-426A-A44F-1DE1E330D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194" y="3196522"/>
            <a:ext cx="2759374" cy="2754774"/>
          </a:xfrm>
          <a:prstGeom prst="rect">
            <a:avLst/>
          </a:prstGeom>
        </p:spPr>
      </p:pic>
      <p:pic>
        <p:nvPicPr>
          <p:cNvPr id="5" name="Afbeelding 4" descr="Afbeelding met tekening&#10;&#10;Automatisch gegenereerde beschrijving">
            <a:extLst>
              <a:ext uri="{FF2B5EF4-FFF2-40B4-BE49-F238E27FC236}">
                <a16:creationId xmlns:a16="http://schemas.microsoft.com/office/drawing/2014/main" id="{4AAEF354-18FC-4E37-9BA0-955277145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8702" y="2281139"/>
            <a:ext cx="1904762" cy="4203174"/>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57E27AE6-98B7-4F8F-8A70-76B0E89CE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271988" y="2113043"/>
            <a:ext cx="1904762" cy="4203174"/>
          </a:xfrm>
          <a:prstGeom prst="rect">
            <a:avLst/>
          </a:prstGeom>
        </p:spPr>
      </p:pic>
      <p:sp>
        <p:nvSpPr>
          <p:cNvPr id="11" name="Tekstvak 10">
            <a:extLst>
              <a:ext uri="{FF2B5EF4-FFF2-40B4-BE49-F238E27FC236}">
                <a16:creationId xmlns:a16="http://schemas.microsoft.com/office/drawing/2014/main" id="{E4FA8C4D-9623-4DE8-89AE-2979014C933F}"/>
              </a:ext>
            </a:extLst>
          </p:cNvPr>
          <p:cNvSpPr txBox="1"/>
          <p:nvPr/>
        </p:nvSpPr>
        <p:spPr>
          <a:xfrm>
            <a:off x="1978665" y="4325673"/>
            <a:ext cx="20577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werkvloer</a:t>
            </a:r>
          </a:p>
        </p:txBody>
      </p:sp>
      <p:sp>
        <p:nvSpPr>
          <p:cNvPr id="12" name="Tekstvak 11">
            <a:extLst>
              <a:ext uri="{FF2B5EF4-FFF2-40B4-BE49-F238E27FC236}">
                <a16:creationId xmlns:a16="http://schemas.microsoft.com/office/drawing/2014/main" id="{B7C34EF4-FB82-4429-9314-D84B67B734D2}"/>
              </a:ext>
            </a:extLst>
          </p:cNvPr>
          <p:cNvSpPr txBox="1"/>
          <p:nvPr/>
        </p:nvSpPr>
        <p:spPr>
          <a:xfrm>
            <a:off x="9119354" y="4119474"/>
            <a:ext cx="26567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administratie</a:t>
            </a:r>
          </a:p>
        </p:txBody>
      </p:sp>
    </p:spTree>
    <p:extLst>
      <p:ext uri="{BB962C8B-B14F-4D97-AF65-F5344CB8AC3E}">
        <p14:creationId xmlns:p14="http://schemas.microsoft.com/office/powerpoint/2010/main" val="1387771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3" name="Afbeelding 2">
            <a:extLst>
              <a:ext uri="{FF2B5EF4-FFF2-40B4-BE49-F238E27FC236}">
                <a16:creationId xmlns:a16="http://schemas.microsoft.com/office/drawing/2014/main" id="{367DD9BA-F594-426A-A44F-1DE1E330D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194" y="3196522"/>
            <a:ext cx="2759374" cy="2754774"/>
          </a:xfrm>
          <a:prstGeom prst="rect">
            <a:avLst/>
          </a:prstGeom>
        </p:spPr>
      </p:pic>
      <p:pic>
        <p:nvPicPr>
          <p:cNvPr id="5" name="Afbeelding 4" descr="Afbeelding met tekening&#10;&#10;Automatisch gegenereerde beschrijving">
            <a:extLst>
              <a:ext uri="{FF2B5EF4-FFF2-40B4-BE49-F238E27FC236}">
                <a16:creationId xmlns:a16="http://schemas.microsoft.com/office/drawing/2014/main" id="{4AAEF354-18FC-4E37-9BA0-955277145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8702" y="2281139"/>
            <a:ext cx="1904762" cy="4203174"/>
          </a:xfrm>
          <a:prstGeom prst="rect">
            <a:avLst/>
          </a:prstGeom>
        </p:spPr>
      </p:pic>
      <p:pic>
        <p:nvPicPr>
          <p:cNvPr id="7" name="Afbeelding 6" descr="Afbeelding met tekening&#10;&#10;Automatisch gegenereerde beschrijving">
            <a:extLst>
              <a:ext uri="{FF2B5EF4-FFF2-40B4-BE49-F238E27FC236}">
                <a16:creationId xmlns:a16="http://schemas.microsoft.com/office/drawing/2014/main" id="{E289CEBD-1AE8-442E-8919-0ECEEF5B8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653">
            <a:off x="4007077" y="328928"/>
            <a:ext cx="1904762" cy="4203174"/>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57E27AE6-98B7-4F8F-8A70-76B0E89CE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271988" y="2113043"/>
            <a:ext cx="1904762" cy="4203174"/>
          </a:xfrm>
          <a:prstGeom prst="rect">
            <a:avLst/>
          </a:prstGeom>
        </p:spPr>
      </p:pic>
      <p:sp>
        <p:nvSpPr>
          <p:cNvPr id="11" name="Tekstvak 10">
            <a:extLst>
              <a:ext uri="{FF2B5EF4-FFF2-40B4-BE49-F238E27FC236}">
                <a16:creationId xmlns:a16="http://schemas.microsoft.com/office/drawing/2014/main" id="{E4FA8C4D-9623-4DE8-89AE-2979014C933F}"/>
              </a:ext>
            </a:extLst>
          </p:cNvPr>
          <p:cNvSpPr txBox="1"/>
          <p:nvPr/>
        </p:nvSpPr>
        <p:spPr>
          <a:xfrm>
            <a:off x="1978665" y="4325673"/>
            <a:ext cx="20577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werkvloer</a:t>
            </a:r>
          </a:p>
        </p:txBody>
      </p:sp>
      <p:sp>
        <p:nvSpPr>
          <p:cNvPr id="12" name="Tekstvak 11">
            <a:extLst>
              <a:ext uri="{FF2B5EF4-FFF2-40B4-BE49-F238E27FC236}">
                <a16:creationId xmlns:a16="http://schemas.microsoft.com/office/drawing/2014/main" id="{B7C34EF4-FB82-4429-9314-D84B67B734D2}"/>
              </a:ext>
            </a:extLst>
          </p:cNvPr>
          <p:cNvSpPr txBox="1"/>
          <p:nvPr/>
        </p:nvSpPr>
        <p:spPr>
          <a:xfrm>
            <a:off x="9119354" y="4119474"/>
            <a:ext cx="26567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administratie</a:t>
            </a:r>
          </a:p>
        </p:txBody>
      </p:sp>
      <p:sp>
        <p:nvSpPr>
          <p:cNvPr id="13" name="Tekstvak 12">
            <a:extLst>
              <a:ext uri="{FF2B5EF4-FFF2-40B4-BE49-F238E27FC236}">
                <a16:creationId xmlns:a16="http://schemas.microsoft.com/office/drawing/2014/main" id="{9EDD5FDE-90D2-4C0D-808A-02FC9D902765}"/>
              </a:ext>
            </a:extLst>
          </p:cNvPr>
          <p:cNvSpPr txBox="1"/>
          <p:nvPr/>
        </p:nvSpPr>
        <p:spPr>
          <a:xfrm rot="2138711">
            <a:off x="2514426" y="1498966"/>
            <a:ext cx="24287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bestuurders</a:t>
            </a:r>
          </a:p>
        </p:txBody>
      </p:sp>
    </p:spTree>
    <p:extLst>
      <p:ext uri="{BB962C8B-B14F-4D97-AF65-F5344CB8AC3E}">
        <p14:creationId xmlns:p14="http://schemas.microsoft.com/office/powerpoint/2010/main" val="670496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3" name="Afbeelding 2">
            <a:extLst>
              <a:ext uri="{FF2B5EF4-FFF2-40B4-BE49-F238E27FC236}">
                <a16:creationId xmlns:a16="http://schemas.microsoft.com/office/drawing/2014/main" id="{367DD9BA-F594-426A-A44F-1DE1E330D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8194" y="3196522"/>
            <a:ext cx="2759374" cy="2754774"/>
          </a:xfrm>
          <a:prstGeom prst="rect">
            <a:avLst/>
          </a:prstGeom>
        </p:spPr>
      </p:pic>
      <p:pic>
        <p:nvPicPr>
          <p:cNvPr id="5" name="Afbeelding 4" descr="Afbeelding met tekening&#10;&#10;Automatisch gegenereerde beschrijving">
            <a:extLst>
              <a:ext uri="{FF2B5EF4-FFF2-40B4-BE49-F238E27FC236}">
                <a16:creationId xmlns:a16="http://schemas.microsoft.com/office/drawing/2014/main" id="{4AAEF354-18FC-4E37-9BA0-955277145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98702" y="2281139"/>
            <a:ext cx="1904762" cy="4203174"/>
          </a:xfrm>
          <a:prstGeom prst="rect">
            <a:avLst/>
          </a:prstGeom>
        </p:spPr>
      </p:pic>
      <p:pic>
        <p:nvPicPr>
          <p:cNvPr id="7" name="Afbeelding 6" descr="Afbeelding met tekening&#10;&#10;Automatisch gegenereerde beschrijving">
            <a:extLst>
              <a:ext uri="{FF2B5EF4-FFF2-40B4-BE49-F238E27FC236}">
                <a16:creationId xmlns:a16="http://schemas.microsoft.com/office/drawing/2014/main" id="{E289CEBD-1AE8-442E-8919-0ECEEF5B8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4653">
            <a:off x="4007077" y="328928"/>
            <a:ext cx="1904762" cy="420317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F9A21B20-12EC-47C8-9435-0DE8A2DF69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963679">
            <a:off x="7005187" y="232417"/>
            <a:ext cx="1904762" cy="4203174"/>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57E27AE6-98B7-4F8F-8A70-76B0E89CE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271988" y="2113043"/>
            <a:ext cx="1904762" cy="4203174"/>
          </a:xfrm>
          <a:prstGeom prst="rect">
            <a:avLst/>
          </a:prstGeom>
        </p:spPr>
      </p:pic>
      <p:sp>
        <p:nvSpPr>
          <p:cNvPr id="11" name="Tekstvak 10">
            <a:extLst>
              <a:ext uri="{FF2B5EF4-FFF2-40B4-BE49-F238E27FC236}">
                <a16:creationId xmlns:a16="http://schemas.microsoft.com/office/drawing/2014/main" id="{E4FA8C4D-9623-4DE8-89AE-2979014C933F}"/>
              </a:ext>
            </a:extLst>
          </p:cNvPr>
          <p:cNvSpPr txBox="1"/>
          <p:nvPr/>
        </p:nvSpPr>
        <p:spPr>
          <a:xfrm>
            <a:off x="1978665" y="4325673"/>
            <a:ext cx="20577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werkvloer</a:t>
            </a:r>
          </a:p>
        </p:txBody>
      </p:sp>
      <p:sp>
        <p:nvSpPr>
          <p:cNvPr id="12" name="Tekstvak 11">
            <a:extLst>
              <a:ext uri="{FF2B5EF4-FFF2-40B4-BE49-F238E27FC236}">
                <a16:creationId xmlns:a16="http://schemas.microsoft.com/office/drawing/2014/main" id="{B7C34EF4-FB82-4429-9314-D84B67B734D2}"/>
              </a:ext>
            </a:extLst>
          </p:cNvPr>
          <p:cNvSpPr txBox="1"/>
          <p:nvPr/>
        </p:nvSpPr>
        <p:spPr>
          <a:xfrm>
            <a:off x="9119354" y="4119474"/>
            <a:ext cx="26567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administratie</a:t>
            </a:r>
          </a:p>
        </p:txBody>
      </p:sp>
      <p:sp>
        <p:nvSpPr>
          <p:cNvPr id="13" name="Tekstvak 12">
            <a:extLst>
              <a:ext uri="{FF2B5EF4-FFF2-40B4-BE49-F238E27FC236}">
                <a16:creationId xmlns:a16="http://schemas.microsoft.com/office/drawing/2014/main" id="{9EDD5FDE-90D2-4C0D-808A-02FC9D902765}"/>
              </a:ext>
            </a:extLst>
          </p:cNvPr>
          <p:cNvSpPr txBox="1"/>
          <p:nvPr/>
        </p:nvSpPr>
        <p:spPr>
          <a:xfrm rot="2138711">
            <a:off x="2514426" y="1498966"/>
            <a:ext cx="24287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bestuurders</a:t>
            </a:r>
          </a:p>
        </p:txBody>
      </p:sp>
      <p:sp>
        <p:nvSpPr>
          <p:cNvPr id="14" name="Tekstvak 13">
            <a:extLst>
              <a:ext uri="{FF2B5EF4-FFF2-40B4-BE49-F238E27FC236}">
                <a16:creationId xmlns:a16="http://schemas.microsoft.com/office/drawing/2014/main" id="{E338529E-2AC9-4CDB-8FFE-2202B408B860}"/>
              </a:ext>
            </a:extLst>
          </p:cNvPr>
          <p:cNvSpPr txBox="1"/>
          <p:nvPr/>
        </p:nvSpPr>
        <p:spPr>
          <a:xfrm rot="19174425">
            <a:off x="8294448" y="1343502"/>
            <a:ext cx="16498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support</a:t>
            </a:r>
          </a:p>
        </p:txBody>
      </p:sp>
    </p:spTree>
    <p:extLst>
      <p:ext uri="{BB962C8B-B14F-4D97-AF65-F5344CB8AC3E}">
        <p14:creationId xmlns:p14="http://schemas.microsoft.com/office/powerpoint/2010/main" val="1960068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3" name="Afbeelding 2">
            <a:extLst>
              <a:ext uri="{FF2B5EF4-FFF2-40B4-BE49-F238E27FC236}">
                <a16:creationId xmlns:a16="http://schemas.microsoft.com/office/drawing/2014/main" id="{A1EAC5A7-4CEB-4A8C-A2F5-1B6441E0E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08" y="0"/>
            <a:ext cx="12010292" cy="6858000"/>
          </a:xfrm>
          <a:prstGeom prst="rect">
            <a:avLst/>
          </a:prstGeom>
        </p:spPr>
      </p:pic>
    </p:spTree>
    <p:extLst>
      <p:ext uri="{BB962C8B-B14F-4D97-AF65-F5344CB8AC3E}">
        <p14:creationId xmlns:p14="http://schemas.microsoft.com/office/powerpoint/2010/main" val="2552282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896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025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759DEA6F-4DC0-449B-9D04-B66B2CEE6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370330"/>
            <a:ext cx="5943600" cy="5397500"/>
          </a:xfrm>
          <a:prstGeom prst="rect">
            <a:avLst/>
          </a:prstGeom>
        </p:spPr>
      </p:pic>
    </p:spTree>
    <p:extLst>
      <p:ext uri="{BB962C8B-B14F-4D97-AF65-F5344CB8AC3E}">
        <p14:creationId xmlns:p14="http://schemas.microsoft.com/office/powerpoint/2010/main" val="1961918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10" name="Afbeelding 9" descr="Afbeelding met tekening&#10;&#10;Automatisch gegenereerde beschrijving">
            <a:extLst>
              <a:ext uri="{FF2B5EF4-FFF2-40B4-BE49-F238E27FC236}">
                <a16:creationId xmlns:a16="http://schemas.microsoft.com/office/drawing/2014/main" id="{759DEA6F-4DC0-449B-9D04-B66B2CEE6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370330"/>
            <a:ext cx="5943600" cy="5397500"/>
          </a:xfrm>
          <a:prstGeom prst="rect">
            <a:avLst/>
          </a:prstGeom>
        </p:spPr>
      </p:pic>
      <p:pic>
        <p:nvPicPr>
          <p:cNvPr id="14" name="Afbeelding 13">
            <a:extLst>
              <a:ext uri="{FF2B5EF4-FFF2-40B4-BE49-F238E27FC236}">
                <a16:creationId xmlns:a16="http://schemas.microsoft.com/office/drawing/2014/main" id="{5439D26E-CA4E-4D6C-A914-5463EAFCB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793" y="2900504"/>
            <a:ext cx="1058757" cy="1056992"/>
          </a:xfrm>
          <a:prstGeom prst="rect">
            <a:avLst/>
          </a:prstGeom>
        </p:spPr>
      </p:pic>
      <p:pic>
        <p:nvPicPr>
          <p:cNvPr id="15" name="Afbeelding 14">
            <a:extLst>
              <a:ext uri="{FF2B5EF4-FFF2-40B4-BE49-F238E27FC236}">
                <a16:creationId xmlns:a16="http://schemas.microsoft.com/office/drawing/2014/main" id="{61BA4842-8128-4844-9926-F0413C7BE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481" y="2898525"/>
            <a:ext cx="1058757" cy="1056992"/>
          </a:xfrm>
          <a:prstGeom prst="rect">
            <a:avLst/>
          </a:prstGeom>
        </p:spPr>
      </p:pic>
      <p:pic>
        <p:nvPicPr>
          <p:cNvPr id="16" name="Afbeelding 15">
            <a:extLst>
              <a:ext uri="{FF2B5EF4-FFF2-40B4-BE49-F238E27FC236}">
                <a16:creationId xmlns:a16="http://schemas.microsoft.com/office/drawing/2014/main" id="{177B77CC-CB1C-48FA-883B-2F4ADA779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170" y="2896546"/>
            <a:ext cx="1058757" cy="1056992"/>
          </a:xfrm>
          <a:prstGeom prst="rect">
            <a:avLst/>
          </a:prstGeom>
        </p:spPr>
      </p:pic>
    </p:spTree>
    <p:extLst>
      <p:ext uri="{BB962C8B-B14F-4D97-AF65-F5344CB8AC3E}">
        <p14:creationId xmlns:p14="http://schemas.microsoft.com/office/powerpoint/2010/main" val="265714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selderie, bloem, plant&#10;&#10;Automatisch gegenereerde beschrijving">
            <a:extLst>
              <a:ext uri="{FF2B5EF4-FFF2-40B4-BE49-F238E27FC236}">
                <a16:creationId xmlns:a16="http://schemas.microsoft.com/office/drawing/2014/main" id="{D3CDDBD2-69E7-4CCC-B3AF-404A6121E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876301" cy="6888705"/>
          </a:xfrm>
          <a:prstGeom prst="rect">
            <a:avLst/>
          </a:prstGeom>
        </p:spPr>
      </p:pic>
      <p:pic>
        <p:nvPicPr>
          <p:cNvPr id="5" name="Afbeelding 4" descr="Afbeelding met bloem, selderie&#10;&#10;Automatisch gegenereerde beschrijving">
            <a:extLst>
              <a:ext uri="{FF2B5EF4-FFF2-40B4-BE49-F238E27FC236}">
                <a16:creationId xmlns:a16="http://schemas.microsoft.com/office/drawing/2014/main" id="{D39BF5FE-2436-4FD4-B851-B250DDA7C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
            <a:ext cx="1956714" cy="6888705"/>
          </a:xfrm>
          <a:prstGeom prst="rect">
            <a:avLst/>
          </a:prstGeom>
        </p:spPr>
      </p:pic>
      <p:pic>
        <p:nvPicPr>
          <p:cNvPr id="8" name="Afbeelding 7" descr="Afbeelding met tekst, kaart&#10;&#10;Automatisch gegenereerde beschrijving">
            <a:extLst>
              <a:ext uri="{FF2B5EF4-FFF2-40B4-BE49-F238E27FC236}">
                <a16:creationId xmlns:a16="http://schemas.microsoft.com/office/drawing/2014/main" id="{1E5D8867-B6E7-4807-84BE-163B0D284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8125" y="-2"/>
            <a:ext cx="8143875" cy="6858000"/>
          </a:xfrm>
          <a:prstGeom prst="rect">
            <a:avLst/>
          </a:prstGeom>
        </p:spPr>
      </p:pic>
      <p:pic>
        <p:nvPicPr>
          <p:cNvPr id="3" name="Afbeelding 2">
            <a:extLst>
              <a:ext uri="{FF2B5EF4-FFF2-40B4-BE49-F238E27FC236}">
                <a16:creationId xmlns:a16="http://schemas.microsoft.com/office/drawing/2014/main" id="{A10A76FC-C551-4F3F-9B1F-78539D5C6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005" y="3512846"/>
            <a:ext cx="3311133" cy="3305615"/>
          </a:xfrm>
          <a:prstGeom prst="rect">
            <a:avLst/>
          </a:prstGeom>
        </p:spPr>
      </p:pic>
      <p:sp>
        <p:nvSpPr>
          <p:cNvPr id="10" name="Tekstvak 9">
            <a:extLst>
              <a:ext uri="{FF2B5EF4-FFF2-40B4-BE49-F238E27FC236}">
                <a16:creationId xmlns:a16="http://schemas.microsoft.com/office/drawing/2014/main" id="{64E05BCF-7919-45D4-A696-AE69D971917D}"/>
              </a:ext>
            </a:extLst>
          </p:cNvPr>
          <p:cNvSpPr txBox="1"/>
          <p:nvPr/>
        </p:nvSpPr>
        <p:spPr>
          <a:xfrm>
            <a:off x="978356" y="2944353"/>
            <a:ext cx="4602542" cy="954107"/>
          </a:xfrm>
          <a:prstGeom prst="rect">
            <a:avLst/>
          </a:prstGeom>
          <a:noFill/>
        </p:spPr>
        <p:txBody>
          <a:bodyPr wrap="none" rtlCol="0">
            <a:spAutoFit/>
          </a:bodyPr>
          <a:lstStyle/>
          <a:p>
            <a:r>
              <a:rPr lang="nl-BE" sz="2800" b="1" dirty="0">
                <a:solidFill>
                  <a:srgbClr val="01671D"/>
                </a:solidFill>
                <a:latin typeface="Arial" panose="020B0604020202020204" pitchFamily="34" charset="0"/>
                <a:ea typeface="Calibri" panose="020F0502020204030204" pitchFamily="34" charset="0"/>
                <a:cs typeface="Arial" panose="020B0604020202020204" pitchFamily="34" charset="0"/>
              </a:rPr>
              <a:t>statutaire jaarvergadering</a:t>
            </a:r>
            <a:endParaRPr lang="nl-BE" sz="2800" dirty="0">
              <a:solidFill>
                <a:srgbClr val="01671D"/>
              </a:solidFill>
              <a:latin typeface="Arial" panose="020B0604020202020204" pitchFamily="34" charset="0"/>
              <a:ea typeface="Calibri" panose="020F0502020204030204" pitchFamily="34" charset="0"/>
              <a:cs typeface="Arial" panose="020B0604020202020204" pitchFamily="34" charset="0"/>
            </a:endParaRPr>
          </a:p>
          <a:p>
            <a:r>
              <a:rPr lang="nl-BE" sz="2800" b="1">
                <a:solidFill>
                  <a:srgbClr val="01671D"/>
                </a:solidFill>
              </a:rPr>
              <a:t>28mei 2021</a:t>
            </a:r>
            <a:endParaRPr lang="nl-BE" sz="2800" b="1" dirty="0">
              <a:solidFill>
                <a:srgbClr val="01671D"/>
              </a:solidFill>
            </a:endParaRPr>
          </a:p>
        </p:txBody>
      </p:sp>
    </p:spTree>
    <p:extLst>
      <p:ext uri="{BB962C8B-B14F-4D97-AF65-F5344CB8AC3E}">
        <p14:creationId xmlns:p14="http://schemas.microsoft.com/office/powerpoint/2010/main" val="564641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E3C81FF-D8E0-4692-8E9C-371EB11B8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09" y="-238991"/>
            <a:ext cx="17375138" cy="13033798"/>
          </a:xfrm>
          <a:prstGeom prst="rect">
            <a:avLst/>
          </a:prstGeom>
        </p:spPr>
      </p:pic>
      <p:sp>
        <p:nvSpPr>
          <p:cNvPr id="2" name="Rechthoek 1">
            <a:extLst>
              <a:ext uri="{FF2B5EF4-FFF2-40B4-BE49-F238E27FC236}">
                <a16:creationId xmlns:a16="http://schemas.microsoft.com/office/drawing/2014/main" id="{272EE8CB-9CD5-46CA-9B73-B6D9E9C6D0DE}"/>
              </a:ext>
            </a:extLst>
          </p:cNvPr>
          <p:cNvSpPr/>
          <p:nvPr/>
        </p:nvSpPr>
        <p:spPr>
          <a:xfrm>
            <a:off x="841664" y="592282"/>
            <a:ext cx="8032172" cy="4364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a:p>
        </p:txBody>
      </p:sp>
      <p:sp>
        <p:nvSpPr>
          <p:cNvPr id="4" name="Tekstvak 3">
            <a:extLst>
              <a:ext uri="{FF2B5EF4-FFF2-40B4-BE49-F238E27FC236}">
                <a16:creationId xmlns:a16="http://schemas.microsoft.com/office/drawing/2014/main" id="{0B958152-EB55-4FB6-99B0-3DDCB7E682C6}"/>
              </a:ext>
            </a:extLst>
          </p:cNvPr>
          <p:cNvSpPr txBox="1"/>
          <p:nvPr/>
        </p:nvSpPr>
        <p:spPr>
          <a:xfrm>
            <a:off x="1274714" y="915380"/>
            <a:ext cx="6737742" cy="5306837"/>
          </a:xfrm>
          <a:prstGeom prst="rect">
            <a:avLst/>
          </a:prstGeom>
          <a:noFill/>
        </p:spPr>
        <p:txBody>
          <a:bodyPr wrap="none" rtlCol="0">
            <a:spAutoFit/>
          </a:bodyPr>
          <a:lstStyle/>
          <a:p>
            <a:pPr marL="342900" lvl="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Jaarverslag Raad van bestuur werking VBL in 2020</a:t>
            </a:r>
          </a:p>
          <a:p>
            <a:pPr marL="34290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Bespreking resultaten 2020 en vermogen 31 december 2020</a:t>
            </a:r>
          </a:p>
          <a:p>
            <a:pPr marL="34290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Verslag kas-toezichter</a:t>
            </a:r>
          </a:p>
          <a:p>
            <a:pPr marL="342900" lvl="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Bespreking begroting 2021</a:t>
            </a:r>
          </a:p>
          <a:p>
            <a:pPr marL="34290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Goedkeuring resultatenrekeningen 2020 en begroting 2021</a:t>
            </a:r>
          </a:p>
          <a:p>
            <a:pPr marL="34290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Kwijting aan de leden van de raad van bestuur </a:t>
            </a:r>
          </a:p>
          <a:p>
            <a:pPr marL="34290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Ontslag en benoeming bestuurders</a:t>
            </a:r>
          </a:p>
          <a:p>
            <a:pPr marL="34290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Toelichtingen</a:t>
            </a:r>
          </a:p>
          <a:p>
            <a:pPr marL="342900" indent="-342900" algn="just">
              <a:lnSpc>
                <a:spcPct val="115000"/>
              </a:lnSpc>
              <a:spcAft>
                <a:spcPts val="1000"/>
              </a:spcAft>
              <a:buFont typeface="+mj-lt"/>
              <a:buAutoNum type="arabicParenR"/>
            </a:pPr>
            <a:r>
              <a:rPr lang="nl-BE" sz="1800">
                <a:effectLst/>
                <a:latin typeface="Arial" panose="020B0604020202020204" pitchFamily="34" charset="0"/>
                <a:ea typeface="Calibri" panose="020F0502020204030204" pitchFamily="34" charset="0"/>
                <a:cs typeface="Arial" panose="020B0604020202020204" pitchFamily="34" charset="0"/>
              </a:rPr>
              <a:t>Varia</a:t>
            </a:r>
          </a:p>
          <a:p>
            <a:pPr marL="342900" indent="-342900" algn="just">
              <a:lnSpc>
                <a:spcPct val="115000"/>
              </a:lnSpc>
              <a:spcAft>
                <a:spcPts val="1000"/>
              </a:spcAft>
              <a:buFont typeface="+mj-lt"/>
              <a:buAutoNum type="arabicParenR"/>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arenR"/>
            </a:pPr>
            <a:endParaRPr lang="nl-BE" u="sng">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arenR"/>
            </a:pPr>
            <a:endParaRPr lang="nl-BE"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398471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1134</Words>
  <Application>Microsoft Office PowerPoint</Application>
  <PresentationFormat>Breedbeeld</PresentationFormat>
  <Paragraphs>453</Paragraphs>
  <Slides>59</Slides>
  <Notes>2</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59</vt:i4>
      </vt:variant>
    </vt:vector>
  </HeadingPairs>
  <TitlesOfParts>
    <vt:vector size="70" baseType="lpstr">
      <vt:lpstr>Arial</vt:lpstr>
      <vt:lpstr>Calibri</vt:lpstr>
      <vt:lpstr>Calibri Light</vt:lpstr>
      <vt:lpstr>Century Gothic</vt:lpstr>
      <vt:lpstr>Segoe Script</vt:lpstr>
      <vt:lpstr>Times New Roman</vt:lpstr>
      <vt:lpstr>Wingdings</vt:lpstr>
      <vt:lpstr>Wingdings 3</vt:lpstr>
      <vt:lpstr>Kantoorthema</vt:lpstr>
      <vt:lpstr>Ion</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JAARVERSLAG 2020   </vt:lpstr>
      <vt:lpstr>     </vt:lpstr>
      <vt:lpstr>MEDEWERKERS</vt:lpstr>
      <vt:lpstr>Bevoorradingsbronnen</vt:lpstr>
      <vt:lpstr>Verdeeld</vt:lpstr>
      <vt:lpstr>Aard van de producten</vt:lpstr>
      <vt:lpstr>PowerPoint-presentatie</vt:lpstr>
      <vt:lpstr>PowerPoint-presentatie</vt:lpstr>
      <vt:lpstr>Acties</vt:lpstr>
      <vt:lpstr>UITDAGINGEN</vt:lpstr>
      <vt:lpstr>Bedankt voor uw aandacht.</vt:lpstr>
      <vt:lpstr>Voedselbank Limburg vzw</vt:lpstr>
      <vt:lpstr>Inkomsten  </vt:lpstr>
      <vt:lpstr>Onkosten</vt:lpstr>
      <vt:lpstr>Resultaat</vt:lpstr>
      <vt:lpstr>Balans 31 december</vt:lpstr>
      <vt:lpstr>Balans 31 december</vt:lpstr>
      <vt:lpstr>Verslag kas-toezichter</vt:lpstr>
      <vt:lpstr>BEGROTING 2021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Hendrik Claessens</dc:creator>
  <cp:lastModifiedBy>Hendrik Claessens</cp:lastModifiedBy>
  <cp:revision>12</cp:revision>
  <dcterms:created xsi:type="dcterms:W3CDTF">2021-05-27T19:02:16Z</dcterms:created>
  <dcterms:modified xsi:type="dcterms:W3CDTF">2021-05-27T20:15:12Z</dcterms:modified>
</cp:coreProperties>
</file>